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4" r:id="rId2"/>
    <p:sldId id="317" r:id="rId3"/>
    <p:sldId id="316" r:id="rId4"/>
    <p:sldId id="395" r:id="rId5"/>
    <p:sldId id="449" r:id="rId6"/>
    <p:sldId id="448" r:id="rId7"/>
    <p:sldId id="437" r:id="rId8"/>
    <p:sldId id="425" r:id="rId9"/>
    <p:sldId id="426" r:id="rId10"/>
    <p:sldId id="455" r:id="rId11"/>
    <p:sldId id="451" r:id="rId12"/>
    <p:sldId id="452" r:id="rId13"/>
    <p:sldId id="427" r:id="rId14"/>
    <p:sldId id="428" r:id="rId15"/>
    <p:sldId id="454" r:id="rId16"/>
    <p:sldId id="453" r:id="rId17"/>
    <p:sldId id="403" r:id="rId18"/>
    <p:sldId id="438" r:id="rId19"/>
    <p:sldId id="258" r:id="rId20"/>
    <p:sldId id="259" r:id="rId21"/>
    <p:sldId id="260" r:id="rId22"/>
    <p:sldId id="261" r:id="rId23"/>
    <p:sldId id="263" r:id="rId24"/>
    <p:sldId id="264" r:id="rId25"/>
    <p:sldId id="265" r:id="rId26"/>
    <p:sldId id="443" r:id="rId27"/>
    <p:sldId id="445" r:id="rId28"/>
    <p:sldId id="446" r:id="rId29"/>
    <p:sldId id="397" r:id="rId3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868" autoAdjust="0"/>
    <p:restoredTop sz="94296" autoAdjust="0"/>
  </p:normalViewPr>
  <p:slideViewPr>
    <p:cSldViewPr snapToGrid="0">
      <p:cViewPr varScale="1">
        <p:scale>
          <a:sx n="66" d="100"/>
          <a:sy n="66" d="100"/>
        </p:scale>
        <p:origin x="90" y="108"/>
      </p:cViewPr>
      <p:guideLst/>
    </p:cSldViewPr>
  </p:slideViewPr>
  <p:outlineViewPr>
    <p:cViewPr>
      <p:scale>
        <a:sx n="33" d="100"/>
        <a:sy n="33" d="100"/>
      </p:scale>
      <p:origin x="0" y="-30102"/>
    </p:cViewPr>
  </p:outlineViewPr>
  <p:notesTextViewPr>
    <p:cViewPr>
      <p:scale>
        <a:sx n="1" d="1"/>
        <a:sy n="1" d="1"/>
      </p:scale>
      <p:origin x="0" y="0"/>
    </p:cViewPr>
  </p:notesTextViewPr>
  <p:sorterViewPr>
    <p:cViewPr varScale="1">
      <p:scale>
        <a:sx n="1" d="1"/>
        <a:sy n="1" d="1"/>
      </p:scale>
      <p:origin x="0" y="-108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1935B4-E20D-4031-84DC-B10036FA4A61}"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A10F916-7561-4F5C-B9C3-84FDF4645EA4}" type="slidenum">
              <a:rPr lang="en-US" smtClean="0"/>
              <a:t>‹#›</a:t>
            </a:fld>
            <a:endParaRPr lang="en-US"/>
          </a:p>
        </p:txBody>
      </p:sp>
    </p:spTree>
    <p:extLst>
      <p:ext uri="{BB962C8B-B14F-4D97-AF65-F5344CB8AC3E}">
        <p14:creationId xmlns:p14="http://schemas.microsoft.com/office/powerpoint/2010/main" val="2074116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1935B4-E20D-4031-84DC-B10036FA4A61}"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A10F916-7561-4F5C-B9C3-84FDF4645EA4}" type="slidenum">
              <a:rPr lang="en-US" smtClean="0"/>
              <a:t>‹#›</a:t>
            </a:fld>
            <a:endParaRPr lang="en-US"/>
          </a:p>
        </p:txBody>
      </p:sp>
    </p:spTree>
    <p:extLst>
      <p:ext uri="{BB962C8B-B14F-4D97-AF65-F5344CB8AC3E}">
        <p14:creationId xmlns:p14="http://schemas.microsoft.com/office/powerpoint/2010/main" val="165158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1935B4-E20D-4031-84DC-B10036FA4A61}"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A10F916-7561-4F5C-B9C3-84FDF4645EA4}"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36885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381935B4-E20D-4031-84DC-B10036FA4A61}" type="datetimeFigureOut">
              <a:rPr lang="en-US" smtClean="0"/>
              <a:t>8/19/2021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A10F916-7561-4F5C-B9C3-84FDF4645EA4}" type="slidenum">
              <a:rPr lang="en-US" smtClean="0"/>
              <a:t>‹#›</a:t>
            </a:fld>
            <a:endParaRPr lang="en-US"/>
          </a:p>
        </p:txBody>
      </p:sp>
    </p:spTree>
    <p:extLst>
      <p:ext uri="{BB962C8B-B14F-4D97-AF65-F5344CB8AC3E}">
        <p14:creationId xmlns:p14="http://schemas.microsoft.com/office/powerpoint/2010/main" val="684212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381935B4-E20D-4031-84DC-B10036FA4A61}" type="datetimeFigureOut">
              <a:rPr lang="en-US" smtClean="0"/>
              <a:t>8/19/2021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A10F916-7561-4F5C-B9C3-84FDF4645EA4}"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48208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381935B4-E20D-4031-84DC-B10036FA4A61}" type="datetimeFigureOut">
              <a:rPr lang="en-US" smtClean="0"/>
              <a:t>8/19/2021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A10F916-7561-4F5C-B9C3-84FDF4645EA4}" type="slidenum">
              <a:rPr lang="en-US" smtClean="0"/>
              <a:t>‹#›</a:t>
            </a:fld>
            <a:endParaRPr lang="en-US"/>
          </a:p>
        </p:txBody>
      </p:sp>
    </p:spTree>
    <p:extLst>
      <p:ext uri="{BB962C8B-B14F-4D97-AF65-F5344CB8AC3E}">
        <p14:creationId xmlns:p14="http://schemas.microsoft.com/office/powerpoint/2010/main" val="3544110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1935B4-E20D-4031-84DC-B10036FA4A61}"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A10F916-7561-4F5C-B9C3-84FDF4645EA4}" type="slidenum">
              <a:rPr lang="en-US" smtClean="0"/>
              <a:t>‹#›</a:t>
            </a:fld>
            <a:endParaRPr lang="en-US"/>
          </a:p>
        </p:txBody>
      </p:sp>
    </p:spTree>
    <p:extLst>
      <p:ext uri="{BB962C8B-B14F-4D97-AF65-F5344CB8AC3E}">
        <p14:creationId xmlns:p14="http://schemas.microsoft.com/office/powerpoint/2010/main" val="4142268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1935B4-E20D-4031-84DC-B10036FA4A61}"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A10F916-7561-4F5C-B9C3-84FDF4645EA4}" type="slidenum">
              <a:rPr lang="en-US" smtClean="0"/>
              <a:t>‹#›</a:t>
            </a:fld>
            <a:endParaRPr lang="en-US"/>
          </a:p>
        </p:txBody>
      </p:sp>
    </p:spTree>
    <p:extLst>
      <p:ext uri="{BB962C8B-B14F-4D97-AF65-F5344CB8AC3E}">
        <p14:creationId xmlns:p14="http://schemas.microsoft.com/office/powerpoint/2010/main" val="1895153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1935B4-E20D-4031-84DC-B10036FA4A61}"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A10F916-7561-4F5C-B9C3-84FDF4645EA4}" type="slidenum">
              <a:rPr lang="en-US" smtClean="0"/>
              <a:t>‹#›</a:t>
            </a:fld>
            <a:endParaRPr lang="en-US"/>
          </a:p>
        </p:txBody>
      </p:sp>
    </p:spTree>
    <p:extLst>
      <p:ext uri="{BB962C8B-B14F-4D97-AF65-F5344CB8AC3E}">
        <p14:creationId xmlns:p14="http://schemas.microsoft.com/office/powerpoint/2010/main" val="1419958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1935B4-E20D-4031-84DC-B10036FA4A61}"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A10F916-7561-4F5C-B9C3-84FDF4645EA4}" type="slidenum">
              <a:rPr lang="en-US" smtClean="0"/>
              <a:t>‹#›</a:t>
            </a:fld>
            <a:endParaRPr lang="en-US"/>
          </a:p>
        </p:txBody>
      </p:sp>
    </p:spTree>
    <p:extLst>
      <p:ext uri="{BB962C8B-B14F-4D97-AF65-F5344CB8AC3E}">
        <p14:creationId xmlns:p14="http://schemas.microsoft.com/office/powerpoint/2010/main" val="4223599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1935B4-E20D-4031-84DC-B10036FA4A61}" type="datetimeFigureOut">
              <a:rPr lang="en-US" smtClean="0"/>
              <a:t>8/19/2021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A10F916-7561-4F5C-B9C3-84FDF4645EA4}" type="slidenum">
              <a:rPr lang="en-US" smtClean="0"/>
              <a:t>‹#›</a:t>
            </a:fld>
            <a:endParaRPr lang="en-US"/>
          </a:p>
        </p:txBody>
      </p:sp>
    </p:spTree>
    <p:extLst>
      <p:ext uri="{BB962C8B-B14F-4D97-AF65-F5344CB8AC3E}">
        <p14:creationId xmlns:p14="http://schemas.microsoft.com/office/powerpoint/2010/main" val="3009006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1935B4-E20D-4031-84DC-B10036FA4A61}" type="datetimeFigureOut">
              <a:rPr lang="en-US" smtClean="0"/>
              <a:t>8/19/2021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A10F916-7561-4F5C-B9C3-84FDF4645EA4}" type="slidenum">
              <a:rPr lang="en-US" smtClean="0"/>
              <a:t>‹#›</a:t>
            </a:fld>
            <a:endParaRPr lang="en-US"/>
          </a:p>
        </p:txBody>
      </p:sp>
    </p:spTree>
    <p:extLst>
      <p:ext uri="{BB962C8B-B14F-4D97-AF65-F5344CB8AC3E}">
        <p14:creationId xmlns:p14="http://schemas.microsoft.com/office/powerpoint/2010/main" val="93815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1935B4-E20D-4031-84DC-B10036FA4A61}" type="datetimeFigureOut">
              <a:rPr lang="en-US" smtClean="0"/>
              <a:t>8/19/2021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A10F916-7561-4F5C-B9C3-84FDF4645EA4}" type="slidenum">
              <a:rPr lang="en-US" smtClean="0"/>
              <a:t>‹#›</a:t>
            </a:fld>
            <a:endParaRPr lang="en-US"/>
          </a:p>
        </p:txBody>
      </p:sp>
    </p:spTree>
    <p:extLst>
      <p:ext uri="{BB962C8B-B14F-4D97-AF65-F5344CB8AC3E}">
        <p14:creationId xmlns:p14="http://schemas.microsoft.com/office/powerpoint/2010/main" val="2774772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1935B4-E20D-4031-84DC-B10036FA4A61}" type="datetimeFigureOut">
              <a:rPr lang="en-US" smtClean="0"/>
              <a:t>8/19/2021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A10F916-7561-4F5C-B9C3-84FDF4645EA4}" type="slidenum">
              <a:rPr lang="en-US" smtClean="0"/>
              <a:t>‹#›</a:t>
            </a:fld>
            <a:endParaRPr lang="en-US"/>
          </a:p>
        </p:txBody>
      </p:sp>
    </p:spTree>
    <p:extLst>
      <p:ext uri="{BB962C8B-B14F-4D97-AF65-F5344CB8AC3E}">
        <p14:creationId xmlns:p14="http://schemas.microsoft.com/office/powerpoint/2010/main" val="3679077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1935B4-E20D-4031-84DC-B10036FA4A61}" type="datetimeFigureOut">
              <a:rPr lang="en-US" smtClean="0"/>
              <a:t>8/19/2021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A10F916-7561-4F5C-B9C3-84FDF4645EA4}" type="slidenum">
              <a:rPr lang="en-US" smtClean="0"/>
              <a:t>‹#›</a:t>
            </a:fld>
            <a:endParaRPr lang="en-US"/>
          </a:p>
        </p:txBody>
      </p:sp>
    </p:spTree>
    <p:extLst>
      <p:ext uri="{BB962C8B-B14F-4D97-AF65-F5344CB8AC3E}">
        <p14:creationId xmlns:p14="http://schemas.microsoft.com/office/powerpoint/2010/main" val="105474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1935B4-E20D-4031-84DC-B10036FA4A61}" type="datetimeFigureOut">
              <a:rPr lang="en-US" smtClean="0"/>
              <a:t>8/19/2021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A10F916-7561-4F5C-B9C3-84FDF4645EA4}" type="slidenum">
              <a:rPr lang="en-US" smtClean="0"/>
              <a:t>‹#›</a:t>
            </a:fld>
            <a:endParaRPr lang="en-US"/>
          </a:p>
        </p:txBody>
      </p:sp>
    </p:spTree>
    <p:extLst>
      <p:ext uri="{BB962C8B-B14F-4D97-AF65-F5344CB8AC3E}">
        <p14:creationId xmlns:p14="http://schemas.microsoft.com/office/powerpoint/2010/main" val="3800698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81935B4-E20D-4031-84DC-B10036FA4A61}" type="datetimeFigureOut">
              <a:rPr lang="en-US" smtClean="0"/>
              <a:t>8/19/2021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A10F916-7561-4F5C-B9C3-84FDF4645EA4}" type="slidenum">
              <a:rPr lang="en-US" smtClean="0"/>
              <a:t>‹#›</a:t>
            </a:fld>
            <a:endParaRPr lang="en-US"/>
          </a:p>
        </p:txBody>
      </p:sp>
    </p:spTree>
    <p:extLst>
      <p:ext uri="{BB962C8B-B14F-4D97-AF65-F5344CB8AC3E}">
        <p14:creationId xmlns:p14="http://schemas.microsoft.com/office/powerpoint/2010/main" val="1285864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cid:image004.jpg@01D74D6C.B6CACDF0"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7388" y="114300"/>
            <a:ext cx="10817225" cy="4663081"/>
          </a:xfrm>
        </p:spPr>
        <p:txBody>
          <a:bodyPr>
            <a:normAutofit fontScale="90000"/>
          </a:bodyPr>
          <a:lstStyle/>
          <a:p>
            <a:br>
              <a:rPr lang="en-US" sz="3600" b="1" dirty="0"/>
            </a:br>
            <a:br>
              <a:rPr lang="en-US" sz="3600" b="1" dirty="0"/>
            </a:br>
            <a:br>
              <a:rPr lang="en-US" sz="3600" b="1" dirty="0"/>
            </a:br>
            <a:br>
              <a:rPr lang="en-US" sz="3600" b="1" dirty="0"/>
            </a:br>
            <a:br>
              <a:rPr lang="en-US" sz="3600" b="1" dirty="0"/>
            </a:br>
            <a:br>
              <a:rPr lang="en-US" sz="3600" b="1" dirty="0"/>
            </a:br>
            <a:br>
              <a:rPr lang="en-US" sz="3600" b="1" dirty="0"/>
            </a:br>
            <a:br>
              <a:rPr lang="en-US" sz="3600" b="1" dirty="0"/>
            </a:br>
            <a:br>
              <a:rPr lang="en-US" sz="3600" b="1" dirty="0"/>
            </a:br>
            <a:br>
              <a:rPr lang="en-US" sz="3600" b="1" dirty="0"/>
            </a:br>
            <a:br>
              <a:rPr lang="en-US" sz="3600" b="1" dirty="0"/>
            </a:br>
            <a:br>
              <a:rPr lang="en-US" sz="3600" b="1" dirty="0"/>
            </a:br>
            <a:br>
              <a:rPr lang="en-US" sz="3600" b="1" dirty="0"/>
            </a:br>
            <a:br>
              <a:rPr lang="en-US" sz="3600" b="1" dirty="0"/>
            </a:br>
            <a:br>
              <a:rPr lang="en-US" sz="3600" b="1" dirty="0"/>
            </a:br>
            <a:br>
              <a:rPr lang="en-US" sz="3600" b="1" dirty="0"/>
            </a:br>
            <a:br>
              <a:rPr lang="en-US" sz="3600" b="1" dirty="0"/>
            </a:br>
            <a:r>
              <a:rPr lang="en-US" sz="3600" b="1" dirty="0"/>
              <a:t>A Question and Answer </a:t>
            </a:r>
            <a:r>
              <a:rPr lang="en-US" sz="3600" b="1" dirty="0" err="1"/>
              <a:t>TeleMed</a:t>
            </a:r>
            <a:r>
              <a:rPr lang="en-US" sz="3600" b="1" dirty="0"/>
              <a:t> Session: Care, Treatment, and Upliftment, the Impact of the Corona Virus: </a:t>
            </a:r>
            <a:r>
              <a:rPr lang="en-US" sz="3600" b="1" dirty="0">
                <a:solidFill>
                  <a:srgbClr val="0070C0"/>
                </a:solidFill>
              </a:rPr>
              <a:t>Vaccines, Vaccine Hesitancy, Pregnancy and Vaccines, The Variants, the Impact on PLWHA, Children and the Vaccines.</a:t>
            </a:r>
            <a:br>
              <a:rPr lang="en-US" sz="3600" b="1" dirty="0"/>
            </a:br>
            <a:r>
              <a:rPr lang="en-US" sz="3600" b="1" dirty="0"/>
              <a:t> 			</a:t>
            </a:r>
            <a:r>
              <a:rPr lang="en-US" sz="2800" b="1"/>
              <a:t>(26th </a:t>
            </a:r>
            <a:r>
              <a:rPr lang="en-US" sz="2800" b="1" dirty="0"/>
              <a:t>session)</a:t>
            </a:r>
            <a:endParaRPr lang="en-US" sz="3600" b="1" dirty="0"/>
          </a:p>
        </p:txBody>
      </p:sp>
      <p:sp>
        <p:nvSpPr>
          <p:cNvPr id="3" name="Subtitle 2"/>
          <p:cNvSpPr>
            <a:spLocks noGrp="1"/>
          </p:cNvSpPr>
          <p:nvPr>
            <p:ph type="subTitle" idx="1"/>
          </p:nvPr>
        </p:nvSpPr>
        <p:spPr>
          <a:xfrm>
            <a:off x="2589213" y="5013433"/>
            <a:ext cx="8915399" cy="1229711"/>
          </a:xfrm>
        </p:spPr>
        <p:txBody>
          <a:bodyPr>
            <a:normAutofit fontScale="25000" lnSpcReduction="20000"/>
          </a:bodyPr>
          <a:lstStyle/>
          <a:p>
            <a:endParaRPr lang="en-US" b="1" dirty="0"/>
          </a:p>
          <a:p>
            <a:r>
              <a:rPr lang="en-US" sz="11200" b="1" dirty="0"/>
              <a:t>Information for a rapidly changing pandemic </a:t>
            </a:r>
          </a:p>
          <a:p>
            <a:r>
              <a:rPr lang="en-US" sz="11200" b="1" dirty="0"/>
              <a:t>Provided by  Gospel Against AIDS																						© 2020</a:t>
            </a:r>
          </a:p>
          <a:p>
            <a:r>
              <a:rPr lang="en-US" b="1" dirty="0"/>
              <a:t>								</a:t>
            </a:r>
          </a:p>
        </p:txBody>
      </p:sp>
    </p:spTree>
    <p:extLst>
      <p:ext uri="{BB962C8B-B14F-4D97-AF65-F5344CB8AC3E}">
        <p14:creationId xmlns:p14="http://schemas.microsoft.com/office/powerpoint/2010/main" val="3121827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2F819-FA89-A044-B1A4-290415B1F18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EB17365-594E-1442-BA82-204853E33C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0578" y="243966"/>
            <a:ext cx="5110843" cy="6614034"/>
          </a:xfrm>
        </p:spPr>
      </p:pic>
    </p:spTree>
    <p:extLst>
      <p:ext uri="{BB962C8B-B14F-4D97-AF65-F5344CB8AC3E}">
        <p14:creationId xmlns:p14="http://schemas.microsoft.com/office/powerpoint/2010/main" val="3814478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FAD4F-ECB2-41B4-980E-5169D9996EA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2F90397-ED41-48F2-BF0E-DFAFDC9260FE}"/>
              </a:ext>
            </a:extLst>
          </p:cNvPr>
          <p:cNvPicPr>
            <a:picLocks noGrp="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36786" y="236483"/>
            <a:ext cx="12192000" cy="6858000"/>
          </a:xfrm>
          <a:prstGeom prst="rect">
            <a:avLst/>
          </a:prstGeom>
          <a:noFill/>
          <a:ln>
            <a:noFill/>
          </a:ln>
        </p:spPr>
      </p:pic>
    </p:spTree>
    <p:extLst>
      <p:ext uri="{BB962C8B-B14F-4D97-AF65-F5344CB8AC3E}">
        <p14:creationId xmlns:p14="http://schemas.microsoft.com/office/powerpoint/2010/main" val="697689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34B4A-8E06-4E08-936A-9C88D1B16888}"/>
              </a:ext>
            </a:extLst>
          </p:cNvPr>
          <p:cNvSpPr>
            <a:spLocks noGrp="1"/>
          </p:cNvSpPr>
          <p:nvPr>
            <p:ph type="title"/>
          </p:nvPr>
        </p:nvSpPr>
        <p:spPr/>
        <p:txBody>
          <a:bodyPr/>
          <a:lstStyle/>
          <a:p>
            <a:r>
              <a:rPr lang="en-US" dirty="0"/>
              <a:t>Pregnancy COVID 19 Vaccinations and HIV</a:t>
            </a:r>
          </a:p>
        </p:txBody>
      </p:sp>
      <p:sp>
        <p:nvSpPr>
          <p:cNvPr id="3" name="Content Placeholder 2">
            <a:extLst>
              <a:ext uri="{FF2B5EF4-FFF2-40B4-BE49-F238E27FC236}">
                <a16:creationId xmlns:a16="http://schemas.microsoft.com/office/drawing/2014/main" id="{F5FB570B-6E0A-421B-9A63-7CFEB03F3D5E}"/>
              </a:ext>
            </a:extLst>
          </p:cNvPr>
          <p:cNvSpPr>
            <a:spLocks noGrp="1"/>
          </p:cNvSpPr>
          <p:nvPr>
            <p:ph idx="1"/>
          </p:nvPr>
        </p:nvSpPr>
        <p:spPr/>
        <p:txBody>
          <a:bodyPr/>
          <a:lstStyle/>
          <a:p>
            <a:r>
              <a:rPr lang="en-US" dirty="0"/>
              <a:t>What we learned about mother’s who delivered babies after receiving a COVID 19 vaccination</a:t>
            </a:r>
          </a:p>
          <a:p>
            <a:r>
              <a:rPr lang="en-US" dirty="0"/>
              <a:t>Vaccine side effects</a:t>
            </a:r>
          </a:p>
          <a:p>
            <a:pPr lvl="1"/>
            <a:r>
              <a:rPr lang="en-US" dirty="0"/>
              <a:t>For the baby</a:t>
            </a:r>
          </a:p>
          <a:p>
            <a:pPr lvl="1"/>
            <a:r>
              <a:rPr lang="en-US" dirty="0"/>
              <a:t>For the mother</a:t>
            </a:r>
          </a:p>
          <a:p>
            <a:pPr lvl="1"/>
            <a:r>
              <a:rPr lang="en-US" dirty="0"/>
              <a:t>Prenatal treatment for COVID 19 and HIV infected mothers</a:t>
            </a:r>
          </a:p>
          <a:p>
            <a:r>
              <a:rPr lang="en-US" dirty="0"/>
              <a:t>What if you are HIV positive and have contracted COVID 19?</a:t>
            </a:r>
          </a:p>
          <a:p>
            <a:r>
              <a:rPr lang="en-US" dirty="0"/>
              <a:t>Course of treatment</a:t>
            </a:r>
          </a:p>
        </p:txBody>
      </p:sp>
    </p:spTree>
    <p:extLst>
      <p:ext uri="{BB962C8B-B14F-4D97-AF65-F5344CB8AC3E}">
        <p14:creationId xmlns:p14="http://schemas.microsoft.com/office/powerpoint/2010/main" val="272817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3"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4"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5"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6"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7"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8"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9"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60"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1"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2"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3"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4"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6" name="Group 65">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67"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8"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9"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70"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1"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2"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3"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4"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5"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6"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7"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8"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80" name="Rectangle 79">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2"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84" name="Rectangle 83">
            <a:extLst>
              <a:ext uri="{FF2B5EF4-FFF2-40B4-BE49-F238E27FC236}">
                <a16:creationId xmlns:a16="http://schemas.microsoft.com/office/drawing/2014/main" id="{93262980-E907-4930-9E6E-3DC2025C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122A5A-2CD7-4DBB-84D1-00CEE833CBD1}"/>
              </a:ext>
            </a:extLst>
          </p:cNvPr>
          <p:cNvSpPr>
            <a:spLocks noGrp="1"/>
          </p:cNvSpPr>
          <p:nvPr>
            <p:ph type="title"/>
          </p:nvPr>
        </p:nvSpPr>
        <p:spPr>
          <a:xfrm>
            <a:off x="649224" y="645106"/>
            <a:ext cx="3650279" cy="1259894"/>
          </a:xfrm>
        </p:spPr>
        <p:txBody>
          <a:bodyPr vert="horz" lIns="91440" tIns="45720" rIns="91440" bIns="45720" rtlCol="0" anchor="t">
            <a:normAutofit/>
          </a:bodyPr>
          <a:lstStyle/>
          <a:p>
            <a:pPr>
              <a:lnSpc>
                <a:spcPct val="90000"/>
              </a:lnSpc>
            </a:pPr>
            <a:r>
              <a:rPr lang="en-US" sz="2800" b="1" dirty="0">
                <a:solidFill>
                  <a:srgbClr val="6D5E49"/>
                </a:solidFill>
              </a:rPr>
              <a:t>How we now care for pregnant mothers (COVID)</a:t>
            </a:r>
          </a:p>
        </p:txBody>
      </p:sp>
      <p:sp>
        <p:nvSpPr>
          <p:cNvPr id="86" name="Rectangle 85">
            <a:extLst>
              <a:ext uri="{FF2B5EF4-FFF2-40B4-BE49-F238E27FC236}">
                <a16:creationId xmlns:a16="http://schemas.microsoft.com/office/drawing/2014/main" id="{AFD53EBD-B361-45AD-8ABF-9270B20B4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6D5E49"/>
          </a:solidFill>
          <a:ln>
            <a:noFill/>
          </a:ln>
          <a:effectLst/>
        </p:spPr>
        <p:style>
          <a:lnRef idx="1">
            <a:schemeClr val="accent1"/>
          </a:lnRef>
          <a:fillRef idx="3">
            <a:schemeClr val="accent1"/>
          </a:fillRef>
          <a:effectRef idx="2">
            <a:schemeClr val="accent1"/>
          </a:effectRef>
          <a:fontRef idx="minor">
            <a:schemeClr val="lt1"/>
          </a:fontRef>
        </p:style>
      </p:sp>
      <p:sp>
        <p:nvSpPr>
          <p:cNvPr id="4" name="Text Placeholder 3">
            <a:extLst>
              <a:ext uri="{FF2B5EF4-FFF2-40B4-BE49-F238E27FC236}">
                <a16:creationId xmlns:a16="http://schemas.microsoft.com/office/drawing/2014/main" id="{EE9EB036-1D83-4F1F-9C98-BF2852BCA99D}"/>
              </a:ext>
            </a:extLst>
          </p:cNvPr>
          <p:cNvSpPr>
            <a:spLocks noGrp="1"/>
          </p:cNvSpPr>
          <p:nvPr>
            <p:ph type="body" sz="half" idx="2"/>
          </p:nvPr>
        </p:nvSpPr>
        <p:spPr>
          <a:xfrm>
            <a:off x="649225" y="2133600"/>
            <a:ext cx="3650278" cy="3759253"/>
          </a:xfrm>
        </p:spPr>
        <p:txBody>
          <a:bodyPr vert="horz" lIns="91440" tIns="45720" rIns="91440" bIns="45720" rtlCol="0">
            <a:normAutofit fontScale="62500" lnSpcReduction="20000"/>
          </a:bodyPr>
          <a:lstStyle/>
          <a:p>
            <a:pPr>
              <a:buClr>
                <a:srgbClr val="D30047"/>
              </a:buClr>
              <a:buFont typeface="Wingdings 3" charset="2"/>
              <a:buChar char=""/>
            </a:pPr>
            <a:r>
              <a:rPr lang="en-US" sz="2800" dirty="0"/>
              <a:t>Caring for pregnant mothers who have COVID 19 (HIV)</a:t>
            </a:r>
          </a:p>
          <a:p>
            <a:pPr>
              <a:buClr>
                <a:srgbClr val="D30047"/>
              </a:buClr>
              <a:buFont typeface="Wingdings 3" charset="2"/>
              <a:buChar char=""/>
            </a:pPr>
            <a:endParaRPr lang="en-US" sz="2800" dirty="0"/>
          </a:p>
          <a:p>
            <a:pPr>
              <a:buClr>
                <a:srgbClr val="D30047"/>
              </a:buClr>
              <a:buFont typeface="Wingdings 3" charset="2"/>
              <a:buChar char=""/>
            </a:pPr>
            <a:r>
              <a:rPr lang="en-US" sz="2800" dirty="0"/>
              <a:t>Risk of heightened risk of </a:t>
            </a:r>
            <a:r>
              <a:rPr lang="en-US" sz="2800" dirty="0" err="1"/>
              <a:t>miscarrages</a:t>
            </a:r>
            <a:r>
              <a:rPr lang="en-US" sz="2800" dirty="0"/>
              <a:t> </a:t>
            </a:r>
          </a:p>
          <a:p>
            <a:pPr>
              <a:buClr>
                <a:srgbClr val="D30047"/>
              </a:buClr>
              <a:buFont typeface="Wingdings 3" charset="2"/>
              <a:buChar char=""/>
            </a:pPr>
            <a:endParaRPr lang="en-US" sz="2800" dirty="0"/>
          </a:p>
          <a:p>
            <a:pPr>
              <a:buClr>
                <a:srgbClr val="D30047"/>
              </a:buClr>
              <a:buFont typeface="Wingdings 3" charset="2"/>
              <a:buChar char=""/>
            </a:pPr>
            <a:r>
              <a:rPr lang="en-US" sz="2800" dirty="0"/>
              <a:t>What we advise visitors in labor and delivery</a:t>
            </a:r>
          </a:p>
          <a:p>
            <a:pPr>
              <a:buClr>
                <a:srgbClr val="D30047"/>
              </a:buClr>
              <a:buFont typeface="Wingdings 3" charset="2"/>
              <a:buChar char=""/>
            </a:pPr>
            <a:endParaRPr lang="en-US" sz="2800" dirty="0"/>
          </a:p>
          <a:p>
            <a:pPr>
              <a:buClr>
                <a:srgbClr val="D30047"/>
              </a:buClr>
              <a:buFont typeface="Wingdings 3" charset="2"/>
              <a:buChar char=""/>
            </a:pPr>
            <a:r>
              <a:rPr lang="en-US" sz="2800" dirty="0"/>
              <a:t>If someone in the home has tested positive for COVID 19 what should the mother/parents do?</a:t>
            </a:r>
          </a:p>
          <a:p>
            <a:pPr>
              <a:buClr>
                <a:srgbClr val="D30047"/>
              </a:buClr>
              <a:buFont typeface="Wingdings 3" charset="2"/>
              <a:buChar char=""/>
            </a:pPr>
            <a:endParaRPr lang="en-US" sz="2800" dirty="0"/>
          </a:p>
          <a:p>
            <a:pPr>
              <a:buClr>
                <a:srgbClr val="D30047"/>
              </a:buClr>
              <a:buFont typeface="Wingdings 3" charset="2"/>
              <a:buChar char=""/>
            </a:pPr>
            <a:endParaRPr lang="en-US" dirty="0"/>
          </a:p>
        </p:txBody>
      </p:sp>
      <p:sp>
        <p:nvSpPr>
          <p:cNvPr id="88" name="Freeform 11">
            <a:extLst>
              <a:ext uri="{FF2B5EF4-FFF2-40B4-BE49-F238E27FC236}">
                <a16:creationId xmlns:a16="http://schemas.microsoft.com/office/drawing/2014/main" id="{DA1A4CE7-6399-4B37-ACE2-CFC4B4077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group of people looking at a computer screen&#10;&#10;Description automatically generated with low confidence">
            <a:extLst>
              <a:ext uri="{FF2B5EF4-FFF2-40B4-BE49-F238E27FC236}">
                <a16:creationId xmlns:a16="http://schemas.microsoft.com/office/drawing/2014/main" id="{D1E6C630-C55E-4A3D-95E6-1F9AD798673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6387" r="9859" b="2"/>
          <a:stretch/>
        </p:blipFill>
        <p:spPr>
          <a:xfrm>
            <a:off x="4619543" y="10"/>
            <a:ext cx="7572457" cy="6853242"/>
          </a:xfrm>
          <a:prstGeom prst="rect">
            <a:avLst/>
          </a:prstGeom>
        </p:spPr>
      </p:pic>
    </p:spTree>
    <p:extLst>
      <p:ext uri="{BB962C8B-B14F-4D97-AF65-F5344CB8AC3E}">
        <p14:creationId xmlns:p14="http://schemas.microsoft.com/office/powerpoint/2010/main" val="4052819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5" name="Content Placeholder 4" descr="Guy kissing a baby">
            <a:extLst>
              <a:ext uri="{FF2B5EF4-FFF2-40B4-BE49-F238E27FC236}">
                <a16:creationId xmlns:a16="http://schemas.microsoft.com/office/drawing/2014/main" id="{69C86424-5705-4B54-8065-03C165835055}"/>
              </a:ext>
            </a:extLst>
          </p:cNvPr>
          <p:cNvPicPr>
            <a:picLocks noChangeAspect="1"/>
          </p:cNvPicPr>
          <p:nvPr/>
        </p:nvPicPr>
        <p:blipFill rotWithShape="1">
          <a:blip r:embed="rId2">
            <a:extLst>
              <a:ext uri="{28A0092B-C50C-407E-A947-70E740481C1C}">
                <a14:useLocalDpi xmlns:a14="http://schemas.microsoft.com/office/drawing/2010/main" val="0"/>
              </a:ext>
            </a:extLst>
          </a:blip>
          <a:srcRect l="20657" r="5618" b="-1"/>
          <a:stretch/>
        </p:blipFill>
        <p:spPr>
          <a:xfrm>
            <a:off x="1" y="10"/>
            <a:ext cx="7574440" cy="6857990"/>
          </a:xfrm>
          <a:prstGeom prst="rect">
            <a:avLst/>
          </a:prstGeom>
        </p:spPr>
      </p:pic>
      <p:sp>
        <p:nvSpPr>
          <p:cNvPr id="14"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5ED7BF8D-584C-4882-A654-F129569CF56E}"/>
              </a:ext>
            </a:extLst>
          </p:cNvPr>
          <p:cNvSpPr>
            <a:spLocks noGrp="1"/>
          </p:cNvSpPr>
          <p:nvPr>
            <p:ph type="title"/>
          </p:nvPr>
        </p:nvSpPr>
        <p:spPr>
          <a:xfrm>
            <a:off x="541867" y="787400"/>
            <a:ext cx="7145866" cy="778933"/>
          </a:xfrm>
        </p:spPr>
        <p:txBody>
          <a:bodyPr anchor="ctr">
            <a:normAutofit/>
          </a:bodyPr>
          <a:lstStyle/>
          <a:p>
            <a:r>
              <a:rPr lang="en-US" sz="3200" b="1" dirty="0">
                <a:solidFill>
                  <a:srgbClr val="FEFFFF"/>
                </a:solidFill>
              </a:rPr>
              <a:t>COVID 19 and Miracles Births</a:t>
            </a:r>
          </a:p>
        </p:txBody>
      </p:sp>
      <p:sp>
        <p:nvSpPr>
          <p:cNvPr id="9" name="Content Placeholder 8">
            <a:extLst>
              <a:ext uri="{FF2B5EF4-FFF2-40B4-BE49-F238E27FC236}">
                <a16:creationId xmlns:a16="http://schemas.microsoft.com/office/drawing/2014/main" id="{42F06616-2639-47DE-9C20-CB264298A45E}"/>
              </a:ext>
            </a:extLst>
          </p:cNvPr>
          <p:cNvSpPr>
            <a:spLocks noGrp="1"/>
          </p:cNvSpPr>
          <p:nvPr>
            <p:ph idx="1"/>
          </p:nvPr>
        </p:nvSpPr>
        <p:spPr>
          <a:xfrm>
            <a:off x="7860770" y="2017668"/>
            <a:ext cx="3750205" cy="3857816"/>
          </a:xfrm>
        </p:spPr>
        <p:txBody>
          <a:bodyPr>
            <a:normAutofit/>
          </a:bodyPr>
          <a:lstStyle/>
          <a:p>
            <a:r>
              <a:rPr lang="en-US" dirty="0">
                <a:solidFill>
                  <a:schemeClr val="tx1">
                    <a:lumMod val="95000"/>
                    <a:lumOff val="5000"/>
                  </a:schemeClr>
                </a:solidFill>
              </a:rPr>
              <a:t>Miracles </a:t>
            </a:r>
          </a:p>
          <a:p>
            <a:pPr lvl="1"/>
            <a:r>
              <a:rPr lang="en-US" dirty="0">
                <a:solidFill>
                  <a:schemeClr val="tx1">
                    <a:lumMod val="95000"/>
                    <a:lumOff val="5000"/>
                  </a:schemeClr>
                </a:solidFill>
              </a:rPr>
              <a:t>Mothers with HIV and COVID 19</a:t>
            </a:r>
          </a:p>
          <a:p>
            <a:r>
              <a:rPr lang="en-US" dirty="0">
                <a:solidFill>
                  <a:schemeClr val="tx1">
                    <a:lumMod val="95000"/>
                    <a:lumOff val="5000"/>
                  </a:schemeClr>
                </a:solidFill>
              </a:rPr>
              <a:t>Newborns whose mothers were vaccinated or whose mothers’ contracted COVID 19, show COVID antibodies.</a:t>
            </a:r>
          </a:p>
          <a:p>
            <a:r>
              <a:rPr lang="en-US" dirty="0">
                <a:solidFill>
                  <a:schemeClr val="tx1">
                    <a:lumMod val="95000"/>
                    <a:lumOff val="5000"/>
                  </a:schemeClr>
                </a:solidFill>
              </a:rPr>
              <a:t>Transmission of COVID 19 to infants</a:t>
            </a:r>
          </a:p>
          <a:p>
            <a:r>
              <a:rPr lang="en-US" dirty="0">
                <a:solidFill>
                  <a:schemeClr val="tx1">
                    <a:lumMod val="95000"/>
                    <a:lumOff val="5000"/>
                  </a:schemeClr>
                </a:solidFill>
              </a:rPr>
              <a:t>Death rates </a:t>
            </a:r>
          </a:p>
        </p:txBody>
      </p:sp>
    </p:spTree>
    <p:extLst>
      <p:ext uri="{BB962C8B-B14F-4D97-AF65-F5344CB8AC3E}">
        <p14:creationId xmlns:p14="http://schemas.microsoft.com/office/powerpoint/2010/main" val="463838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3262980-E907-4930-9E6E-3DC2025C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981B56-8352-410E-8581-AA07ECAA5787}"/>
              </a:ext>
            </a:extLst>
          </p:cNvPr>
          <p:cNvSpPr>
            <a:spLocks noGrp="1"/>
          </p:cNvSpPr>
          <p:nvPr>
            <p:ph type="title"/>
          </p:nvPr>
        </p:nvSpPr>
        <p:spPr>
          <a:xfrm>
            <a:off x="649224" y="645106"/>
            <a:ext cx="3650279" cy="1259894"/>
          </a:xfrm>
        </p:spPr>
        <p:txBody>
          <a:bodyPr>
            <a:normAutofit/>
          </a:bodyPr>
          <a:lstStyle/>
          <a:p>
            <a:pPr>
              <a:lnSpc>
                <a:spcPct val="90000"/>
              </a:lnSpc>
            </a:pPr>
            <a:r>
              <a:rPr lang="en-US" sz="2800" b="1" dirty="0">
                <a:solidFill>
                  <a:srgbClr val="57573D"/>
                </a:solidFill>
              </a:rPr>
              <a:t>Children and the Spread of the Virus</a:t>
            </a:r>
          </a:p>
        </p:txBody>
      </p:sp>
      <p:sp>
        <p:nvSpPr>
          <p:cNvPr id="14" name="Rectangle 13">
            <a:extLst>
              <a:ext uri="{FF2B5EF4-FFF2-40B4-BE49-F238E27FC236}">
                <a16:creationId xmlns:a16="http://schemas.microsoft.com/office/drawing/2014/main" id="{AFD53EBD-B361-45AD-8ABF-9270B20B4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57573D"/>
          </a:solidFill>
          <a:ln>
            <a:noFill/>
          </a:ln>
          <a:effectLst/>
        </p:spPr>
        <p:style>
          <a:lnRef idx="1">
            <a:schemeClr val="accent1"/>
          </a:lnRef>
          <a:fillRef idx="3">
            <a:schemeClr val="accent1"/>
          </a:fillRef>
          <a:effectRef idx="2">
            <a:schemeClr val="accent1"/>
          </a:effectRef>
          <a:fontRef idx="minor">
            <a:schemeClr val="lt1"/>
          </a:fontRef>
        </p:style>
      </p:sp>
      <p:sp>
        <p:nvSpPr>
          <p:cNvPr id="9" name="Content Placeholder 8">
            <a:extLst>
              <a:ext uri="{FF2B5EF4-FFF2-40B4-BE49-F238E27FC236}">
                <a16:creationId xmlns:a16="http://schemas.microsoft.com/office/drawing/2014/main" id="{CB14B952-F4BD-446D-9D3C-BE220E04CA5A}"/>
              </a:ext>
            </a:extLst>
          </p:cNvPr>
          <p:cNvSpPr>
            <a:spLocks noGrp="1"/>
          </p:cNvSpPr>
          <p:nvPr>
            <p:ph idx="1"/>
          </p:nvPr>
        </p:nvSpPr>
        <p:spPr>
          <a:xfrm>
            <a:off x="649225" y="2133600"/>
            <a:ext cx="3650278" cy="3759253"/>
          </a:xfrm>
        </p:spPr>
        <p:txBody>
          <a:bodyPr>
            <a:normAutofit/>
          </a:bodyPr>
          <a:lstStyle/>
          <a:p>
            <a:pPr>
              <a:buClr>
                <a:srgbClr val="D3AD6F"/>
              </a:buClr>
            </a:pPr>
            <a:endParaRPr lang="en-US" dirty="0"/>
          </a:p>
        </p:txBody>
      </p:sp>
      <p:sp>
        <p:nvSpPr>
          <p:cNvPr id="16" name="Freeform 11">
            <a:extLst>
              <a:ext uri="{FF2B5EF4-FFF2-40B4-BE49-F238E27FC236}">
                <a16:creationId xmlns:a16="http://schemas.microsoft.com/office/drawing/2014/main" id="{DA1A4CE7-6399-4B37-ACE2-CFC4B4077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website&#10;&#10;Description automatically generated">
            <a:extLst>
              <a:ext uri="{FF2B5EF4-FFF2-40B4-BE49-F238E27FC236}">
                <a16:creationId xmlns:a16="http://schemas.microsoft.com/office/drawing/2014/main" id="{54BDFA44-0306-43FE-87E8-8E736B952CEA}"/>
              </a:ext>
            </a:extLst>
          </p:cNvPr>
          <p:cNvPicPr>
            <a:picLocks noChangeAspect="1"/>
          </p:cNvPicPr>
          <p:nvPr/>
        </p:nvPicPr>
        <p:blipFill rotWithShape="1">
          <a:blip r:embed="rId2">
            <a:extLst>
              <a:ext uri="{28A0092B-C50C-407E-A947-70E740481C1C}">
                <a14:useLocalDpi xmlns:a14="http://schemas.microsoft.com/office/drawing/2010/main" val="0"/>
              </a:ext>
            </a:extLst>
          </a:blip>
          <a:srcRect r="1" b="35065"/>
          <a:stretch/>
        </p:blipFill>
        <p:spPr>
          <a:xfrm>
            <a:off x="4619543" y="10"/>
            <a:ext cx="7572457" cy="6853242"/>
          </a:xfrm>
          <a:prstGeom prst="rect">
            <a:avLst/>
          </a:prstGeom>
        </p:spPr>
      </p:pic>
    </p:spTree>
    <p:extLst>
      <p:ext uri="{BB962C8B-B14F-4D97-AF65-F5344CB8AC3E}">
        <p14:creationId xmlns:p14="http://schemas.microsoft.com/office/powerpoint/2010/main" val="3189366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132FF-C667-43B9-A11E-8B090F56B944}"/>
              </a:ext>
            </a:extLst>
          </p:cNvPr>
          <p:cNvSpPr>
            <a:spLocks noGrp="1"/>
          </p:cNvSpPr>
          <p:nvPr>
            <p:ph type="title"/>
          </p:nvPr>
        </p:nvSpPr>
        <p:spPr/>
        <p:txBody>
          <a:bodyPr/>
          <a:lstStyle/>
          <a:p>
            <a:pPr algn="ctr"/>
            <a:r>
              <a:rPr lang="en-US" b="1" dirty="0"/>
              <a:t>Vaccine Hesitancy Among Health Care Workers – Your Encounters</a:t>
            </a:r>
          </a:p>
        </p:txBody>
      </p:sp>
      <p:pic>
        <p:nvPicPr>
          <p:cNvPr id="6" name="Content Placeholder 5" descr="Graphical user interface, text, application&#10;&#10;Description automatically generated">
            <a:extLst>
              <a:ext uri="{FF2B5EF4-FFF2-40B4-BE49-F238E27FC236}">
                <a16:creationId xmlns:a16="http://schemas.microsoft.com/office/drawing/2014/main" id="{C5B04D97-847F-1644-AADA-DEE1A7474F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16141" y="1748840"/>
            <a:ext cx="3763926" cy="5004472"/>
          </a:xfrm>
        </p:spPr>
      </p:pic>
      <p:sp>
        <p:nvSpPr>
          <p:cNvPr id="7" name="TextBox 6">
            <a:extLst>
              <a:ext uri="{FF2B5EF4-FFF2-40B4-BE49-F238E27FC236}">
                <a16:creationId xmlns:a16="http://schemas.microsoft.com/office/drawing/2014/main" id="{B8DEF2BB-2C80-1D4E-BC2D-EB5061CF933C}"/>
              </a:ext>
            </a:extLst>
          </p:cNvPr>
          <p:cNvSpPr txBox="1"/>
          <p:nvPr/>
        </p:nvSpPr>
        <p:spPr>
          <a:xfrm>
            <a:off x="1136072" y="2701636"/>
            <a:ext cx="2770909" cy="646331"/>
          </a:xfrm>
          <a:prstGeom prst="rect">
            <a:avLst/>
          </a:prstGeom>
          <a:noFill/>
        </p:spPr>
        <p:txBody>
          <a:bodyPr wrap="square" rtlCol="0">
            <a:spAutoFit/>
          </a:bodyPr>
          <a:lstStyle/>
          <a:p>
            <a:r>
              <a:rPr lang="en-US" dirty="0"/>
              <a:t>Autonomy and personal freedom</a:t>
            </a:r>
          </a:p>
        </p:txBody>
      </p:sp>
      <p:sp>
        <p:nvSpPr>
          <p:cNvPr id="8" name="TextBox 7">
            <a:extLst>
              <a:ext uri="{FF2B5EF4-FFF2-40B4-BE49-F238E27FC236}">
                <a16:creationId xmlns:a16="http://schemas.microsoft.com/office/drawing/2014/main" id="{96CFF1E8-9DEA-D247-8562-0FABAA19D2CC}"/>
              </a:ext>
            </a:extLst>
          </p:cNvPr>
          <p:cNvSpPr txBox="1"/>
          <p:nvPr/>
        </p:nvSpPr>
        <p:spPr>
          <a:xfrm>
            <a:off x="8920343" y="2773325"/>
            <a:ext cx="2965877" cy="646331"/>
          </a:xfrm>
          <a:prstGeom prst="rect">
            <a:avLst/>
          </a:prstGeom>
          <a:noFill/>
        </p:spPr>
        <p:txBody>
          <a:bodyPr wrap="none" rtlCol="0">
            <a:spAutoFit/>
          </a:bodyPr>
          <a:lstStyle/>
          <a:p>
            <a:r>
              <a:rPr lang="en-US" dirty="0"/>
              <a:t>Distrust of government</a:t>
            </a:r>
          </a:p>
          <a:p>
            <a:r>
              <a:rPr lang="en-US" dirty="0"/>
              <a:t>and health organizations</a:t>
            </a:r>
          </a:p>
        </p:txBody>
      </p:sp>
      <p:sp>
        <p:nvSpPr>
          <p:cNvPr id="9" name="TextBox 8">
            <a:extLst>
              <a:ext uri="{FF2B5EF4-FFF2-40B4-BE49-F238E27FC236}">
                <a16:creationId xmlns:a16="http://schemas.microsoft.com/office/drawing/2014/main" id="{F1A33A54-E6BB-FC46-99E0-4AF213F65C51}"/>
              </a:ext>
            </a:extLst>
          </p:cNvPr>
          <p:cNvSpPr txBox="1"/>
          <p:nvPr/>
        </p:nvSpPr>
        <p:spPr>
          <a:xfrm>
            <a:off x="995513" y="5430982"/>
            <a:ext cx="3430747" cy="369332"/>
          </a:xfrm>
          <a:prstGeom prst="rect">
            <a:avLst/>
          </a:prstGeom>
          <a:noFill/>
        </p:spPr>
        <p:txBody>
          <a:bodyPr wrap="none" rtlCol="0">
            <a:spAutoFit/>
          </a:bodyPr>
          <a:lstStyle/>
          <a:p>
            <a:r>
              <a:rPr lang="en-US" dirty="0"/>
              <a:t>Prefer physiological immunity</a:t>
            </a:r>
          </a:p>
        </p:txBody>
      </p:sp>
      <p:sp>
        <p:nvSpPr>
          <p:cNvPr id="10" name="TextBox 9">
            <a:extLst>
              <a:ext uri="{FF2B5EF4-FFF2-40B4-BE49-F238E27FC236}">
                <a16:creationId xmlns:a16="http://schemas.microsoft.com/office/drawing/2014/main" id="{2C712BF0-2CD6-B740-87A0-E5CCAB1ABCC9}"/>
              </a:ext>
            </a:extLst>
          </p:cNvPr>
          <p:cNvSpPr txBox="1"/>
          <p:nvPr/>
        </p:nvSpPr>
        <p:spPr>
          <a:xfrm>
            <a:off x="8657452" y="5246316"/>
            <a:ext cx="3491661" cy="369332"/>
          </a:xfrm>
          <a:prstGeom prst="rect">
            <a:avLst/>
          </a:prstGeom>
          <a:noFill/>
        </p:spPr>
        <p:txBody>
          <a:bodyPr wrap="none" rtlCol="0">
            <a:spAutoFit/>
          </a:bodyPr>
          <a:lstStyle/>
          <a:p>
            <a:r>
              <a:rPr lang="en-US" dirty="0"/>
              <a:t>Safety and efficacy concerns</a:t>
            </a:r>
          </a:p>
        </p:txBody>
      </p:sp>
    </p:spTree>
    <p:extLst>
      <p:ext uri="{BB962C8B-B14F-4D97-AF65-F5344CB8AC3E}">
        <p14:creationId xmlns:p14="http://schemas.microsoft.com/office/powerpoint/2010/main" val="422239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5" name="Content Placeholder 4">
            <a:extLst>
              <a:ext uri="{FF2B5EF4-FFF2-40B4-BE49-F238E27FC236}">
                <a16:creationId xmlns:a16="http://schemas.microsoft.com/office/drawing/2014/main" id="{E568D229-4FFD-4C07-B3FA-922482E517C8}"/>
              </a:ext>
            </a:extLst>
          </p:cNvPr>
          <p:cNvPicPr>
            <a:picLocks noChangeAspect="1"/>
          </p:cNvPicPr>
          <p:nvPr/>
        </p:nvPicPr>
        <p:blipFill rotWithShape="1">
          <a:blip r:embed="rId2">
            <a:extLst>
              <a:ext uri="{28A0092B-C50C-407E-A947-70E740481C1C}">
                <a14:useLocalDpi xmlns:a14="http://schemas.microsoft.com/office/drawing/2010/main" val="0"/>
              </a:ext>
            </a:extLst>
          </a:blip>
          <a:srcRect l="638" r="44138"/>
          <a:stretch/>
        </p:blipFill>
        <p:spPr>
          <a:xfrm>
            <a:off x="1" y="10"/>
            <a:ext cx="9660834" cy="6857990"/>
          </a:xfrm>
          <a:prstGeom prst="rect">
            <a:avLst/>
          </a:prstGeom>
        </p:spPr>
      </p:pic>
      <p:sp>
        <p:nvSpPr>
          <p:cNvPr id="14"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BA97B13F-3391-412E-94DD-8093F16ACB4B}"/>
              </a:ext>
            </a:extLst>
          </p:cNvPr>
          <p:cNvSpPr>
            <a:spLocks noGrp="1"/>
          </p:cNvSpPr>
          <p:nvPr>
            <p:ph type="title"/>
          </p:nvPr>
        </p:nvSpPr>
        <p:spPr>
          <a:xfrm>
            <a:off x="541867" y="787400"/>
            <a:ext cx="7145866" cy="778933"/>
          </a:xfrm>
        </p:spPr>
        <p:txBody>
          <a:bodyPr anchor="ctr">
            <a:normAutofit fontScale="90000"/>
          </a:bodyPr>
          <a:lstStyle/>
          <a:p>
            <a:r>
              <a:rPr lang="en-US" sz="3200" b="1" dirty="0">
                <a:solidFill>
                  <a:srgbClr val="FEFFFF"/>
                </a:solidFill>
              </a:rPr>
              <a:t>Front Line Health Workers and Fatigue</a:t>
            </a:r>
          </a:p>
        </p:txBody>
      </p:sp>
      <p:sp>
        <p:nvSpPr>
          <p:cNvPr id="9" name="Content Placeholder 8">
            <a:extLst>
              <a:ext uri="{FF2B5EF4-FFF2-40B4-BE49-F238E27FC236}">
                <a16:creationId xmlns:a16="http://schemas.microsoft.com/office/drawing/2014/main" id="{DEDAD49F-6EE4-4953-B067-2139E679BBC6}"/>
              </a:ext>
            </a:extLst>
          </p:cNvPr>
          <p:cNvSpPr>
            <a:spLocks noGrp="1"/>
          </p:cNvSpPr>
          <p:nvPr>
            <p:ph idx="1"/>
          </p:nvPr>
        </p:nvSpPr>
        <p:spPr>
          <a:xfrm>
            <a:off x="10071652" y="3101009"/>
            <a:ext cx="1245705" cy="1669774"/>
          </a:xfrm>
        </p:spPr>
        <p:txBody>
          <a:bodyPr>
            <a:normAutofit/>
          </a:bodyPr>
          <a:lstStyle/>
          <a:p>
            <a:endParaRPr lang="en-US" dirty="0">
              <a:solidFill>
                <a:schemeClr val="tx1">
                  <a:lumMod val="95000"/>
                  <a:lumOff val="5000"/>
                </a:schemeClr>
              </a:solidFill>
            </a:endParaRPr>
          </a:p>
        </p:txBody>
      </p:sp>
    </p:spTree>
    <p:extLst>
      <p:ext uri="{BB962C8B-B14F-4D97-AF65-F5344CB8AC3E}">
        <p14:creationId xmlns:p14="http://schemas.microsoft.com/office/powerpoint/2010/main" val="2950641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796558"/>
          </a:xfrm>
        </p:spPr>
        <p:txBody>
          <a:bodyPr>
            <a:noAutofit/>
          </a:bodyPr>
          <a:lstStyle/>
          <a:p>
            <a:br>
              <a:rPr lang="en-US" sz="1400" b="1" dirty="0"/>
            </a:br>
            <a:r>
              <a:rPr lang="en-US" sz="1400" b="1" dirty="0"/>
              <a:t>Peter </a:t>
            </a:r>
            <a:r>
              <a:rPr lang="en-US" sz="1400" b="1" dirty="0" err="1"/>
              <a:t>Gulick</a:t>
            </a:r>
            <a:r>
              <a:rPr lang="en-US" sz="1400" b="1" dirty="0"/>
              <a:t>, M.D.</a:t>
            </a:r>
            <a:br>
              <a:rPr lang="en-US" sz="1400" b="1" dirty="0"/>
            </a:br>
            <a:r>
              <a:rPr lang="en-US" altLang="en-US" sz="1400" b="1" i="1"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t>Professor</a:t>
            </a:r>
            <a:br>
              <a:rPr lang="en-US" altLang="en-US" sz="1400" b="1" i="1"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br>
            <a:r>
              <a:rPr lang="en-US" altLang="en-US" sz="1400" b="1" i="1"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t>College of Osteopathic Medicine</a:t>
            </a:r>
            <a:br>
              <a:rPr lang="en-US" altLang="en-US" sz="1400" b="1" i="1"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br>
            <a:r>
              <a:rPr lang="en-US" altLang="en-US" sz="1400" b="1" i="1"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t>Michigan State University</a:t>
            </a:r>
            <a:br>
              <a:rPr lang="en-US" altLang="en-US" sz="1400" b="1" i="1"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br>
            <a:endParaRPr lang="en-US" sz="1400" b="1" i="1"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08826" y="446088"/>
            <a:ext cx="3609974" cy="5414962"/>
          </a:xfrm>
        </p:spPr>
      </p:pic>
      <p:sp>
        <p:nvSpPr>
          <p:cNvPr id="4" name="Text Placeholder 3"/>
          <p:cNvSpPr>
            <a:spLocks noGrp="1"/>
          </p:cNvSpPr>
          <p:nvPr>
            <p:ph type="body" sz="half" idx="2"/>
          </p:nvPr>
        </p:nvSpPr>
        <p:spPr>
          <a:xfrm>
            <a:off x="2565765" y="1078523"/>
            <a:ext cx="3505199" cy="4782526"/>
          </a:xfrm>
        </p:spPr>
        <p:txBody>
          <a:bodyPr>
            <a:normAutofit fontScale="25000" lnSpcReduction="20000"/>
          </a:bodyPr>
          <a:lstStyle/>
          <a:p>
            <a:endParaRPr lang="en-US" sz="3200" dirty="0"/>
          </a:p>
          <a:p>
            <a:r>
              <a:rPr lang="en-US" sz="3200" dirty="0"/>
              <a:t>Peter </a:t>
            </a:r>
            <a:r>
              <a:rPr lang="en-US" sz="3200" dirty="0" err="1"/>
              <a:t>Gulick</a:t>
            </a:r>
            <a:r>
              <a:rPr lang="en-US" sz="3200" dirty="0"/>
              <a:t>, DO, FACP, FACOI, FIDSA.is Board certified in Internal Medicine, Medical Oncology, and Infectious Diseases and has cared for HIV patients for over 30 years.  He has also taken care of Hepatitis C patients for 20 years. Dr. </a:t>
            </a:r>
            <a:r>
              <a:rPr lang="en-US" sz="3200" dirty="0" err="1"/>
              <a:t>Gulickl</a:t>
            </a:r>
            <a:r>
              <a:rPr lang="en-US" sz="3200" dirty="0"/>
              <a:t> is a professor at the Michigan State University College of Osteopathic Medicine, and developed courses in HIV and Hepatitis. He teaches medicine residents as well as ID fellows on HIV and Hepatitis C at his clinical sites.</a:t>
            </a:r>
          </a:p>
          <a:p>
            <a:r>
              <a:rPr lang="en-US" sz="3200" dirty="0"/>
              <a:t>Dr. </a:t>
            </a:r>
            <a:r>
              <a:rPr lang="en-US" sz="3200" dirty="0" err="1"/>
              <a:t>Gulick</a:t>
            </a:r>
            <a:r>
              <a:rPr lang="en-US" sz="3200" dirty="0"/>
              <a:t> is currently the Director of HIV/Hepatitis clinics at three sites; Ingham County Health Department, Central Michigan Department of Community Health, and Great Lakes Community Health Clinic. All three sites are FQHC sponsored clinics, and all are funded by Ryan White for HIV Care. I am currently taking care of over 1000 HIV patients and over 500 Hepatitis C and B patients.</a:t>
            </a:r>
          </a:p>
          <a:p>
            <a:r>
              <a:rPr lang="en-US" sz="3200" dirty="0"/>
              <a:t>He is the Director of the HIV Registry at Michigan State University. The registry has data on over 600 HIV patients.  The registry is currently doing translational research at MSU, which has and is sponsored by NIH.  Dr. </a:t>
            </a:r>
            <a:r>
              <a:rPr lang="en-US" sz="3200" dirty="0" err="1"/>
              <a:t>Gulick</a:t>
            </a:r>
            <a:r>
              <a:rPr lang="en-US" sz="3200" dirty="0"/>
              <a:t> serves as Associate Professors for Department of Internal Medicine	College of Osteopathic Medicine Michigan State University and Associate Professor, Department of Medicine College of Human Medicine also at Michigan State University.</a:t>
            </a:r>
          </a:p>
          <a:p>
            <a:r>
              <a:rPr lang="en-US" sz="3200" dirty="0"/>
              <a:t>Dr. </a:t>
            </a:r>
            <a:r>
              <a:rPr lang="en-US" sz="3200" dirty="0" err="1"/>
              <a:t>Gulick</a:t>
            </a:r>
            <a:r>
              <a:rPr lang="en-US" sz="3200" dirty="0"/>
              <a:t> has served as the Program Director at Sparrow Hospital Internal Medicine combined residency program Colleges of Human Medicine and Osteopathic Medicine and Thread Director Infectious Disease curriculum development for the College of Osteopathic Medicine. Dr. </a:t>
            </a:r>
            <a:r>
              <a:rPr lang="en-US" sz="3200" dirty="0" err="1"/>
              <a:t>Gulick</a:t>
            </a:r>
            <a:r>
              <a:rPr lang="en-US" sz="3200" dirty="0"/>
              <a:t> has taught faculty at the Colleges of Osteopathic Medicine, Human Medicine, Nursing lecturing on ID, hematology and Oncology Statewide Campus System Didactic training for Residents r/t infectious Diseases.</a:t>
            </a:r>
          </a:p>
          <a:p>
            <a:r>
              <a:rPr lang="en-US" sz="3200" dirty="0"/>
              <a:t>Dr. </a:t>
            </a:r>
            <a:r>
              <a:rPr lang="en-US" sz="3200" dirty="0" err="1"/>
              <a:t>Gulick</a:t>
            </a:r>
            <a:r>
              <a:rPr lang="en-US" sz="3200" dirty="0"/>
              <a:t> is a member of the American Osteopathic Association, the American Liver Foundation, the American Medical Association, the Society for Microbiology, He has served as a member of the International AIDS Society, the International Immunocompromised Host Society, the Infectious Disease Society of America-Fellow, the Division Chair for the Microbiology-Immunology National Board of Medical Examiners, Julian </a:t>
            </a:r>
            <a:r>
              <a:rPr lang="en-US" sz="3200" dirty="0" err="1"/>
              <a:t>Samora</a:t>
            </a:r>
            <a:r>
              <a:rPr lang="en-US" sz="3200" dirty="0"/>
              <a:t> Research Institute at Michigan State University. To name a few.</a:t>
            </a:r>
          </a:p>
          <a:p>
            <a:r>
              <a:rPr lang="en-US" sz="3200" dirty="0"/>
              <a:t>Dr. </a:t>
            </a:r>
            <a:r>
              <a:rPr lang="en-US" sz="3200" dirty="0" err="1"/>
              <a:t>Gulick</a:t>
            </a:r>
            <a:r>
              <a:rPr lang="en-US" sz="3200" dirty="0"/>
              <a:t> attended Mount Union College in Alliance, Ohio where he received his B.S. in Chemistry/Biology and received Honors – Physiology Award. He attended Medical School at Chicago College of Osteopathic Medicine with a degree in D.O. Receiving honors as being among the top 10% of honored graduates.</a:t>
            </a:r>
          </a:p>
          <a:p>
            <a:r>
              <a:rPr lang="en-US" sz="3200" dirty="0"/>
              <a:t> </a:t>
            </a:r>
          </a:p>
          <a:p>
            <a:r>
              <a:rPr lang="en-US" sz="3200" dirty="0"/>
              <a:t> </a:t>
            </a:r>
          </a:p>
          <a:p>
            <a:r>
              <a:rPr lang="en-US" sz="3200" dirty="0"/>
              <a:t> </a:t>
            </a:r>
          </a:p>
          <a:p>
            <a:endParaRPr lang="en-US" dirty="0"/>
          </a:p>
          <a:p>
            <a:r>
              <a:rPr lang="en-US" dirty="0"/>
              <a:t> </a:t>
            </a:r>
          </a:p>
          <a:p>
            <a:r>
              <a:rPr lang="en-US" dirty="0"/>
              <a:t> </a:t>
            </a:r>
          </a:p>
          <a:p>
            <a:endParaRPr lang="en-US" dirty="0"/>
          </a:p>
          <a:p>
            <a:r>
              <a:rPr lang="en-US" dirty="0"/>
              <a:t> </a:t>
            </a:r>
          </a:p>
        </p:txBody>
      </p:sp>
    </p:spTree>
    <p:extLst>
      <p:ext uri="{BB962C8B-B14F-4D97-AF65-F5344CB8AC3E}">
        <p14:creationId xmlns:p14="http://schemas.microsoft.com/office/powerpoint/2010/main" val="1465246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00A2C-E635-4FDE-8C9B-AFC6CCA72B93}"/>
              </a:ext>
            </a:extLst>
          </p:cNvPr>
          <p:cNvSpPr>
            <a:spLocks noGrp="1"/>
          </p:cNvSpPr>
          <p:nvPr>
            <p:ph type="title"/>
          </p:nvPr>
        </p:nvSpPr>
        <p:spPr>
          <a:xfrm>
            <a:off x="1643271" y="371061"/>
            <a:ext cx="9861342" cy="575717"/>
          </a:xfrm>
        </p:spPr>
        <p:txBody>
          <a:bodyPr>
            <a:normAutofit fontScale="90000"/>
          </a:bodyPr>
          <a:lstStyle/>
          <a:p>
            <a:pPr algn="ctr"/>
            <a:r>
              <a:rPr lang="en-US" dirty="0"/>
              <a:t>COVID-19 Update</a:t>
            </a:r>
          </a:p>
        </p:txBody>
      </p:sp>
      <p:sp>
        <p:nvSpPr>
          <p:cNvPr id="3" name="Content Placeholder 2">
            <a:extLst>
              <a:ext uri="{FF2B5EF4-FFF2-40B4-BE49-F238E27FC236}">
                <a16:creationId xmlns:a16="http://schemas.microsoft.com/office/drawing/2014/main" id="{BBAA1B37-73E2-4A9A-9BE3-8BB7097DB541}"/>
              </a:ext>
            </a:extLst>
          </p:cNvPr>
          <p:cNvSpPr>
            <a:spLocks noGrp="1"/>
          </p:cNvSpPr>
          <p:nvPr>
            <p:ph idx="1"/>
          </p:nvPr>
        </p:nvSpPr>
        <p:spPr>
          <a:xfrm>
            <a:off x="1497496" y="1444487"/>
            <a:ext cx="10007116" cy="4850295"/>
          </a:xfrm>
        </p:spPr>
        <p:txBody>
          <a:bodyPr>
            <a:normAutofit/>
          </a:bodyPr>
          <a:lstStyle/>
          <a:p>
            <a:pPr marL="0" indent="0" algn="ctr">
              <a:buNone/>
            </a:pPr>
            <a:r>
              <a:rPr lang="en-US" sz="3200" dirty="0"/>
              <a:t>Delta Variant</a:t>
            </a:r>
          </a:p>
          <a:p>
            <a:r>
              <a:rPr lang="en-US" sz="2400" dirty="0"/>
              <a:t>Majority of cases in USA	94%</a:t>
            </a:r>
          </a:p>
          <a:p>
            <a:r>
              <a:rPr lang="en-US" sz="2400" dirty="0"/>
              <a:t>Much more transmissible</a:t>
            </a:r>
          </a:p>
          <a:p>
            <a:r>
              <a:rPr lang="en-US" sz="2400" dirty="0"/>
              <a:t>May be more virulent?</a:t>
            </a:r>
          </a:p>
          <a:p>
            <a:r>
              <a:rPr lang="en-US" sz="2400" dirty="0"/>
              <a:t>Vaccine may not be as effective in prevention but still effective in hospitalization and death</a:t>
            </a:r>
          </a:p>
          <a:p>
            <a:r>
              <a:rPr lang="en-US" sz="2400" dirty="0"/>
              <a:t>Monoclonal antibodies may not be as effective</a:t>
            </a:r>
          </a:p>
        </p:txBody>
      </p:sp>
    </p:spTree>
    <p:extLst>
      <p:ext uri="{BB962C8B-B14F-4D97-AF65-F5344CB8AC3E}">
        <p14:creationId xmlns:p14="http://schemas.microsoft.com/office/powerpoint/2010/main" val="125337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800" b="1" i="1" dirty="0"/>
              <a:t>Theodore B. Jones, M.D.</a:t>
            </a:r>
            <a:br>
              <a:rPr lang="en-US" sz="1800" b="1" i="1" dirty="0"/>
            </a:br>
            <a:r>
              <a:rPr lang="en-US" sz="1000" b="1" i="1" dirty="0"/>
              <a:t>Director , Maternal Fetal Medicine</a:t>
            </a:r>
            <a:br>
              <a:rPr lang="en-US" sz="1000" b="1" i="1" dirty="0"/>
            </a:br>
            <a:r>
              <a:rPr lang="en-US" sz="1000" b="1" i="1" dirty="0"/>
              <a:t>Beaumont Hospital, Dearborn </a:t>
            </a:r>
            <a:br>
              <a:rPr lang="en-US" sz="1000" b="1" i="1" dirty="0"/>
            </a:br>
            <a:r>
              <a:rPr lang="en-US" sz="1000" b="1" i="1" dirty="0"/>
              <a:t>Division of Maternal Fetal Medicine</a:t>
            </a:r>
            <a:br>
              <a:rPr lang="en-US" sz="1000" b="1" i="1" dirty="0"/>
            </a:br>
            <a:r>
              <a:rPr lang="en-US" sz="1000" b="1" i="1" dirty="0"/>
              <a:t>Beaumont Hospital</a:t>
            </a:r>
            <a:br>
              <a:rPr lang="en-US" sz="1000" b="1" i="1" dirty="0"/>
            </a:br>
            <a:r>
              <a:rPr lang="en-US" sz="1000" b="1" i="1" dirty="0"/>
              <a:t>Royal Oak, MI</a:t>
            </a:r>
          </a:p>
        </p:txBody>
      </p:sp>
      <p:sp>
        <p:nvSpPr>
          <p:cNvPr id="4" name="Text Placeholder 3"/>
          <p:cNvSpPr>
            <a:spLocks noGrp="1"/>
          </p:cNvSpPr>
          <p:nvPr>
            <p:ph type="body" sz="half" idx="2"/>
          </p:nvPr>
        </p:nvSpPr>
        <p:spPr>
          <a:xfrm>
            <a:off x="2589212" y="1430215"/>
            <a:ext cx="3505199" cy="4430834"/>
          </a:xfrm>
        </p:spPr>
        <p:txBody>
          <a:bodyPr>
            <a:normAutofit fontScale="25000" lnSpcReduction="20000"/>
          </a:bodyPr>
          <a:lstStyle/>
          <a:p>
            <a:r>
              <a:rPr lang="en-US" sz="3600" dirty="0"/>
              <a:t>THEODORE B. JONES, MD</a:t>
            </a:r>
          </a:p>
          <a:p>
            <a:r>
              <a:rPr lang="en-US" sz="3600" dirty="0"/>
              <a:t>Theodore Jones, M.D., F.A.C.O.G., is the Director of Maternal Fetal Medicine and Associate Program Director of Obstetrics and Gynecology Education at Beaumont Hospital, Dearborn. In 2017, he joined the Divisions of Maternal Fetal Medicine and Fetal Imaging at Beaumont Hospital, Royal Oak. He remains as an Associate Professor, full time affiliate with Wayne State University School of Medicine where he had been on the faculty prior to joining Beaumont for 27 years.  </a:t>
            </a:r>
          </a:p>
          <a:p>
            <a:r>
              <a:rPr lang="en-US" sz="3600" dirty="0"/>
              <a:t>Dr. Jones, a graduate of Morehouse College, received his medical degree from Temple University School of Medicine. He completed his Obstetrics and Gynecology residency at Baylor University Medical Center. He was a National Health Service Corp scholar and served three years in rural Arkansas to satisfy his commitment. He completed his fellowship in Maternal Fetal Medicine at Wayne State University/</a:t>
            </a:r>
            <a:r>
              <a:rPr lang="en-US" sz="3600" dirty="0" err="1"/>
              <a:t>Hutzel</a:t>
            </a:r>
            <a:r>
              <a:rPr lang="en-US" sz="3600" dirty="0"/>
              <a:t> Hospital. He is a fellow of the American College of Obstetricians and Gynecologists and is a Diplomate of the American Board of Obstetrics and Gynecology, for which he is also a subspecialty board examiner. He served as a member of the full-time faculty at the School of Medicine 1991-2018. He has served as program director, associate chair for Education and, most recently, interim chair of the WSU Department of Obstetrics and Gynecology from 2007-2010. He has been division chief for Maternal-Fetal Medicine and chief of Obstetrics for </a:t>
            </a:r>
            <a:r>
              <a:rPr lang="en-US" sz="3600" dirty="0" err="1"/>
              <a:t>Hutzel</a:t>
            </a:r>
            <a:r>
              <a:rPr lang="en-US" sz="3600" dirty="0"/>
              <a:t> Women’s Hospital.</a:t>
            </a:r>
          </a:p>
          <a:p>
            <a:r>
              <a:rPr lang="en-US" sz="3600" dirty="0"/>
              <a:t>The founding medical director of the Perinatal Infectious Disease Clinic at the University Health Clinic, Dr. Jones served as the primary obstetric investigator for perinatal trials sponsored by the International Maternal Pediatric Adolescent AIDS Clinical Trials Group sponsored by the Eunice Shriver National Institute for Childhood Diseases and Human Development for two decades. In addition to serving as a subspecialty board examiner for ABOG, he is a member of the Board of Directors for the Michigan State Medical Society and serves as Speaker of the House for their House of Delegates and remains an active member of the Wayne County Medical Society where he served as their 133rd President. He is on the board of directors for Gospel Against AIDS, a faith-based organization working to educate about and eliminate HIV infection from southeast Michigan.</a:t>
            </a:r>
          </a:p>
          <a:p>
            <a:endParaRPr lang="en-US" sz="3600" dirty="0"/>
          </a:p>
          <a:p>
            <a:r>
              <a:rPr lang="en-US" sz="3600" dirty="0"/>
              <a:t>	</a:t>
            </a:r>
          </a:p>
          <a:p>
            <a:endParaRPr lang="en-US" dirty="0"/>
          </a:p>
          <a:p>
            <a:endParaRPr lang="en-US" dirty="0"/>
          </a:p>
          <a:p>
            <a:endParaRPr lang="en-US" dirty="0"/>
          </a:p>
        </p:txBody>
      </p:sp>
      <p:pic>
        <p:nvPicPr>
          <p:cNvPr id="8" name="Content Placeholder 7" descr="C:\Users\carole\AppData\Local\Temp\Dr. Ted Jones 9313_pp. 300 dpiJPG[1].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34554" y="633046"/>
            <a:ext cx="4079631" cy="4595445"/>
          </a:xfrm>
          <a:prstGeom prst="rect">
            <a:avLst/>
          </a:prstGeom>
          <a:noFill/>
          <a:ln>
            <a:noFill/>
          </a:ln>
        </p:spPr>
      </p:pic>
    </p:spTree>
    <p:extLst>
      <p:ext uri="{BB962C8B-B14F-4D97-AF65-F5344CB8AC3E}">
        <p14:creationId xmlns:p14="http://schemas.microsoft.com/office/powerpoint/2010/main" val="3155636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96DA3-7BDA-4A53-A731-29E0205FBF29}"/>
              </a:ext>
            </a:extLst>
          </p:cNvPr>
          <p:cNvSpPr>
            <a:spLocks noGrp="1"/>
          </p:cNvSpPr>
          <p:nvPr>
            <p:ph type="title"/>
          </p:nvPr>
        </p:nvSpPr>
        <p:spPr>
          <a:xfrm>
            <a:off x="1640156" y="159027"/>
            <a:ext cx="8911687" cy="463826"/>
          </a:xfrm>
        </p:spPr>
        <p:txBody>
          <a:bodyPr>
            <a:normAutofit fontScale="90000"/>
          </a:bodyPr>
          <a:lstStyle/>
          <a:p>
            <a:pPr algn="ctr"/>
            <a:r>
              <a:rPr lang="en-US" dirty="0"/>
              <a:t>COVID-19 Update</a:t>
            </a:r>
          </a:p>
        </p:txBody>
      </p:sp>
      <p:sp>
        <p:nvSpPr>
          <p:cNvPr id="3" name="Content Placeholder 2">
            <a:extLst>
              <a:ext uri="{FF2B5EF4-FFF2-40B4-BE49-F238E27FC236}">
                <a16:creationId xmlns:a16="http://schemas.microsoft.com/office/drawing/2014/main" id="{6D1A5E1B-6AEA-49AA-8566-1913896C4C51}"/>
              </a:ext>
            </a:extLst>
          </p:cNvPr>
          <p:cNvSpPr>
            <a:spLocks noGrp="1"/>
          </p:cNvSpPr>
          <p:nvPr>
            <p:ph idx="1"/>
          </p:nvPr>
        </p:nvSpPr>
        <p:spPr>
          <a:xfrm>
            <a:off x="1636442" y="861391"/>
            <a:ext cx="10237505" cy="5730309"/>
          </a:xfrm>
        </p:spPr>
        <p:txBody>
          <a:bodyPr>
            <a:normAutofit lnSpcReduction="10000"/>
          </a:bodyPr>
          <a:lstStyle/>
          <a:p>
            <a:pPr marL="0" indent="0" algn="ctr">
              <a:buNone/>
            </a:pPr>
            <a:r>
              <a:rPr lang="en-US" sz="3200" dirty="0"/>
              <a:t>Breakthrough Infections</a:t>
            </a:r>
          </a:p>
          <a:p>
            <a:r>
              <a:rPr lang="en-US" sz="2400" dirty="0"/>
              <a:t>Definition is getting COVID-19 despite vaccination</a:t>
            </a:r>
          </a:p>
          <a:p>
            <a:r>
              <a:rPr lang="en-US" sz="2400" dirty="0"/>
              <a:t>Seen more with Delta</a:t>
            </a:r>
          </a:p>
          <a:p>
            <a:r>
              <a:rPr lang="en-US" sz="2400" dirty="0"/>
              <a:t>Incidence 10,000 patients with breakthrough out of more than 100 million people</a:t>
            </a:r>
          </a:p>
          <a:p>
            <a:r>
              <a:rPr lang="en-US" sz="2400" dirty="0"/>
              <a:t>Severity</a:t>
            </a:r>
          </a:p>
          <a:p>
            <a:pPr lvl="1"/>
            <a:r>
              <a:rPr lang="en-US" sz="2000" dirty="0"/>
              <a:t>Many are asymptomatic	25-30%</a:t>
            </a:r>
          </a:p>
          <a:p>
            <a:pPr lvl="1"/>
            <a:r>
              <a:rPr lang="en-US" sz="2000" dirty="0"/>
              <a:t>Mild symptoms				50-60%</a:t>
            </a:r>
          </a:p>
          <a:p>
            <a:pPr lvl="1"/>
            <a:r>
              <a:rPr lang="en-US" sz="2000" dirty="0"/>
              <a:t>Severe with hospitalization	10%</a:t>
            </a:r>
          </a:p>
          <a:p>
            <a:pPr lvl="2"/>
            <a:r>
              <a:rPr lang="en-US" sz="2000" dirty="0"/>
              <a:t>1-2% die</a:t>
            </a:r>
          </a:p>
          <a:p>
            <a:r>
              <a:rPr lang="en-US" sz="2200" dirty="0"/>
              <a:t>Efficacy depends on individual    </a:t>
            </a:r>
          </a:p>
          <a:p>
            <a:pPr lvl="1"/>
            <a:r>
              <a:rPr lang="en-US" sz="2000" dirty="0"/>
              <a:t>Immunocompromised higher risk</a:t>
            </a:r>
          </a:p>
          <a:p>
            <a:pPr lvl="1"/>
            <a:r>
              <a:rPr lang="en-US" sz="2000" dirty="0"/>
              <a:t>May need booster dose</a:t>
            </a:r>
          </a:p>
        </p:txBody>
      </p:sp>
    </p:spTree>
    <p:extLst>
      <p:ext uri="{BB962C8B-B14F-4D97-AF65-F5344CB8AC3E}">
        <p14:creationId xmlns:p14="http://schemas.microsoft.com/office/powerpoint/2010/main" val="168383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0C104-72A2-4E85-8D07-366C704AEFD9}"/>
              </a:ext>
            </a:extLst>
          </p:cNvPr>
          <p:cNvSpPr>
            <a:spLocks noGrp="1"/>
          </p:cNvSpPr>
          <p:nvPr>
            <p:ph type="title"/>
          </p:nvPr>
        </p:nvSpPr>
        <p:spPr>
          <a:xfrm>
            <a:off x="1658445" y="251791"/>
            <a:ext cx="10188997" cy="662609"/>
          </a:xfrm>
        </p:spPr>
        <p:txBody>
          <a:bodyPr/>
          <a:lstStyle/>
          <a:p>
            <a:pPr algn="ctr"/>
            <a:r>
              <a:rPr lang="en-US" dirty="0"/>
              <a:t>COVID-19 Update</a:t>
            </a:r>
          </a:p>
        </p:txBody>
      </p:sp>
      <p:sp>
        <p:nvSpPr>
          <p:cNvPr id="3" name="Content Placeholder 2">
            <a:extLst>
              <a:ext uri="{FF2B5EF4-FFF2-40B4-BE49-F238E27FC236}">
                <a16:creationId xmlns:a16="http://schemas.microsoft.com/office/drawing/2014/main" id="{0E046743-647B-4721-A7B9-D0375AE67DBA}"/>
              </a:ext>
            </a:extLst>
          </p:cNvPr>
          <p:cNvSpPr>
            <a:spLocks noGrp="1"/>
          </p:cNvSpPr>
          <p:nvPr>
            <p:ph idx="1"/>
          </p:nvPr>
        </p:nvSpPr>
        <p:spPr>
          <a:xfrm>
            <a:off x="1658445" y="1404730"/>
            <a:ext cx="10188997" cy="5314121"/>
          </a:xfrm>
        </p:spPr>
        <p:txBody>
          <a:bodyPr>
            <a:normAutofit/>
          </a:bodyPr>
          <a:lstStyle/>
          <a:p>
            <a:pPr marL="0" indent="0" algn="ctr">
              <a:buNone/>
            </a:pPr>
            <a:r>
              <a:rPr lang="en-US" sz="3200" dirty="0"/>
              <a:t>Unvaccinated</a:t>
            </a:r>
          </a:p>
          <a:p>
            <a:r>
              <a:rPr lang="en-US" sz="2400" dirty="0"/>
              <a:t>Majority of hospitalizations are unvaccinated</a:t>
            </a:r>
          </a:p>
          <a:p>
            <a:pPr lvl="1"/>
            <a:r>
              <a:rPr lang="en-US" sz="2200" dirty="0"/>
              <a:t>Most are young</a:t>
            </a:r>
          </a:p>
          <a:p>
            <a:pPr lvl="1"/>
            <a:r>
              <a:rPr lang="en-US" sz="2200" dirty="0"/>
              <a:t>Death rate still low</a:t>
            </a:r>
          </a:p>
          <a:p>
            <a:r>
              <a:rPr lang="en-US" sz="2400" dirty="0"/>
              <a:t>New and more serious variants will continue to emerge as long as there are unvaccinated</a:t>
            </a:r>
          </a:p>
          <a:p>
            <a:r>
              <a:rPr lang="en-US" sz="2400" dirty="0"/>
              <a:t>Post COVID Syndrome is serious</a:t>
            </a:r>
          </a:p>
          <a:p>
            <a:pPr lvl="1"/>
            <a:r>
              <a:rPr lang="en-US" sz="2200" dirty="0"/>
              <a:t>Long-lasting condition</a:t>
            </a:r>
          </a:p>
          <a:p>
            <a:pPr lvl="1"/>
            <a:r>
              <a:rPr lang="en-US" sz="2200" dirty="0"/>
              <a:t>Even mild infections can lead to this </a:t>
            </a:r>
          </a:p>
        </p:txBody>
      </p:sp>
    </p:spTree>
    <p:extLst>
      <p:ext uri="{BB962C8B-B14F-4D97-AF65-F5344CB8AC3E}">
        <p14:creationId xmlns:p14="http://schemas.microsoft.com/office/powerpoint/2010/main" val="1029615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9C6B0-57B7-41E2-9943-7B953AFC02F3}"/>
              </a:ext>
            </a:extLst>
          </p:cNvPr>
          <p:cNvSpPr>
            <a:spLocks noGrp="1"/>
          </p:cNvSpPr>
          <p:nvPr>
            <p:ph type="title"/>
          </p:nvPr>
        </p:nvSpPr>
        <p:spPr>
          <a:xfrm>
            <a:off x="1638300" y="212035"/>
            <a:ext cx="10224121" cy="854012"/>
          </a:xfrm>
        </p:spPr>
        <p:txBody>
          <a:bodyPr>
            <a:normAutofit/>
          </a:bodyPr>
          <a:lstStyle/>
          <a:p>
            <a:pPr algn="ctr"/>
            <a:r>
              <a:rPr lang="en-US" sz="3200" dirty="0"/>
              <a:t>COVID-19 Update</a:t>
            </a:r>
          </a:p>
        </p:txBody>
      </p:sp>
      <p:sp>
        <p:nvSpPr>
          <p:cNvPr id="3" name="Content Placeholder 2">
            <a:extLst>
              <a:ext uri="{FF2B5EF4-FFF2-40B4-BE49-F238E27FC236}">
                <a16:creationId xmlns:a16="http://schemas.microsoft.com/office/drawing/2014/main" id="{EBCCA2CA-D5E5-4E33-83D1-66B09B24D437}"/>
              </a:ext>
            </a:extLst>
          </p:cNvPr>
          <p:cNvSpPr>
            <a:spLocks noGrp="1"/>
          </p:cNvSpPr>
          <p:nvPr>
            <p:ph idx="1"/>
          </p:nvPr>
        </p:nvSpPr>
        <p:spPr>
          <a:xfrm>
            <a:off x="1638300" y="1066047"/>
            <a:ext cx="10222396" cy="5579918"/>
          </a:xfrm>
        </p:spPr>
        <p:txBody>
          <a:bodyPr>
            <a:normAutofit/>
          </a:bodyPr>
          <a:lstStyle/>
          <a:p>
            <a:pPr marL="0" indent="0" algn="ctr">
              <a:buNone/>
            </a:pPr>
            <a:r>
              <a:rPr lang="en-US" sz="3200" dirty="0"/>
              <a:t>Immunity</a:t>
            </a:r>
          </a:p>
          <a:p>
            <a:r>
              <a:rPr lang="en-US" sz="2400" dirty="0"/>
              <a:t>Involves short-term </a:t>
            </a:r>
            <a:r>
              <a:rPr lang="en-US" sz="2400" dirty="0" err="1"/>
              <a:t>bNAb</a:t>
            </a:r>
            <a:endParaRPr lang="en-US" sz="2400" dirty="0"/>
          </a:p>
          <a:p>
            <a:r>
              <a:rPr lang="en-US" sz="2400" dirty="0"/>
              <a:t>Involves long-term memory B cells and T cells</a:t>
            </a:r>
          </a:p>
          <a:p>
            <a:r>
              <a:rPr lang="en-US" sz="2400" dirty="0"/>
              <a:t>Natural immunity vs. vaccine immunity</a:t>
            </a:r>
          </a:p>
          <a:p>
            <a:pPr lvl="1"/>
            <a:r>
              <a:rPr lang="en-US" sz="2200" dirty="0"/>
              <a:t>Need 2 doses of vaccine for optimal protection especially with variants</a:t>
            </a:r>
          </a:p>
          <a:p>
            <a:pPr lvl="1"/>
            <a:r>
              <a:rPr lang="en-US" sz="2200" dirty="0"/>
              <a:t>Natural immunity alone not effective for variants</a:t>
            </a:r>
          </a:p>
          <a:p>
            <a:pPr lvl="2"/>
            <a:r>
              <a:rPr lang="en-US" sz="2000" dirty="0"/>
              <a:t>Natural immunity plus single dose vaccine has high levels </a:t>
            </a:r>
            <a:r>
              <a:rPr lang="en-US" sz="2000" dirty="0" err="1"/>
              <a:t>bNAb</a:t>
            </a:r>
            <a:endParaRPr lang="en-US" sz="2000" dirty="0"/>
          </a:p>
          <a:p>
            <a:r>
              <a:rPr lang="en-US" sz="2400" dirty="0"/>
              <a:t>Question about how memory B cells and T cells will affect long- term protection</a:t>
            </a:r>
          </a:p>
        </p:txBody>
      </p:sp>
    </p:spTree>
    <p:extLst>
      <p:ext uri="{BB962C8B-B14F-4D97-AF65-F5344CB8AC3E}">
        <p14:creationId xmlns:p14="http://schemas.microsoft.com/office/powerpoint/2010/main" val="4025776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C0F49-607D-40B0-BC1C-D023D24040F3}"/>
              </a:ext>
            </a:extLst>
          </p:cNvPr>
          <p:cNvSpPr>
            <a:spLocks noGrp="1"/>
          </p:cNvSpPr>
          <p:nvPr>
            <p:ph type="title"/>
          </p:nvPr>
        </p:nvSpPr>
        <p:spPr>
          <a:xfrm>
            <a:off x="1640156" y="265043"/>
            <a:ext cx="10114522" cy="927653"/>
          </a:xfrm>
        </p:spPr>
        <p:txBody>
          <a:bodyPr>
            <a:normAutofit/>
          </a:bodyPr>
          <a:lstStyle/>
          <a:p>
            <a:pPr algn="ctr"/>
            <a:r>
              <a:rPr lang="en-US" sz="3200" dirty="0"/>
              <a:t>COVID-19 Update</a:t>
            </a:r>
          </a:p>
        </p:txBody>
      </p:sp>
      <p:sp>
        <p:nvSpPr>
          <p:cNvPr id="3" name="Content Placeholder 2">
            <a:extLst>
              <a:ext uri="{FF2B5EF4-FFF2-40B4-BE49-F238E27FC236}">
                <a16:creationId xmlns:a16="http://schemas.microsoft.com/office/drawing/2014/main" id="{EF3AB014-B184-4D29-A30E-11E4E6F0F308}"/>
              </a:ext>
            </a:extLst>
          </p:cNvPr>
          <p:cNvSpPr>
            <a:spLocks noGrp="1"/>
          </p:cNvSpPr>
          <p:nvPr>
            <p:ph idx="1"/>
          </p:nvPr>
        </p:nvSpPr>
        <p:spPr>
          <a:xfrm>
            <a:off x="1640155" y="1364973"/>
            <a:ext cx="10114521" cy="5227983"/>
          </a:xfrm>
        </p:spPr>
        <p:txBody>
          <a:bodyPr>
            <a:normAutofit/>
          </a:bodyPr>
          <a:lstStyle/>
          <a:p>
            <a:pPr marL="0" indent="0" algn="ctr">
              <a:buNone/>
            </a:pPr>
            <a:r>
              <a:rPr lang="en-US" sz="3200" dirty="0"/>
              <a:t>Vaccinations</a:t>
            </a:r>
          </a:p>
          <a:p>
            <a:pPr marL="0" indent="0">
              <a:buNone/>
            </a:pPr>
            <a:r>
              <a:rPr lang="en-US" sz="2800" dirty="0"/>
              <a:t>Types:</a:t>
            </a:r>
          </a:p>
          <a:p>
            <a:r>
              <a:rPr lang="en-US" sz="2400" dirty="0"/>
              <a:t>MRNA</a:t>
            </a:r>
          </a:p>
          <a:p>
            <a:pPr lvl="1"/>
            <a:r>
              <a:rPr lang="en-US" sz="2200" dirty="0"/>
              <a:t>Still may be the best test overall</a:t>
            </a:r>
          </a:p>
          <a:p>
            <a:r>
              <a:rPr lang="en-US" sz="2400" dirty="0"/>
              <a:t>Adenovirus vectors</a:t>
            </a:r>
          </a:p>
          <a:p>
            <a:pPr lvl="1"/>
            <a:r>
              <a:rPr lang="en-US" sz="2200" dirty="0"/>
              <a:t>Johnson &amp; Johnson single dose</a:t>
            </a:r>
          </a:p>
          <a:p>
            <a:pPr lvl="2"/>
            <a:r>
              <a:rPr lang="en-US" sz="2000" dirty="0"/>
              <a:t> May not be as effective for variants</a:t>
            </a:r>
          </a:p>
        </p:txBody>
      </p:sp>
    </p:spTree>
    <p:extLst>
      <p:ext uri="{BB962C8B-B14F-4D97-AF65-F5344CB8AC3E}">
        <p14:creationId xmlns:p14="http://schemas.microsoft.com/office/powerpoint/2010/main" val="1277696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54922-DF9B-4AA8-AC1F-2F923903F27C}"/>
              </a:ext>
            </a:extLst>
          </p:cNvPr>
          <p:cNvSpPr>
            <a:spLocks noGrp="1"/>
          </p:cNvSpPr>
          <p:nvPr>
            <p:ph type="title"/>
          </p:nvPr>
        </p:nvSpPr>
        <p:spPr>
          <a:xfrm>
            <a:off x="1640156" y="212036"/>
            <a:ext cx="10180783" cy="734742"/>
          </a:xfrm>
        </p:spPr>
        <p:txBody>
          <a:bodyPr>
            <a:normAutofit/>
          </a:bodyPr>
          <a:lstStyle/>
          <a:p>
            <a:pPr algn="ctr"/>
            <a:r>
              <a:rPr lang="en-US" sz="3200" dirty="0"/>
              <a:t>COVID-19 Update</a:t>
            </a:r>
          </a:p>
        </p:txBody>
      </p:sp>
      <p:sp>
        <p:nvSpPr>
          <p:cNvPr id="3" name="Content Placeholder 2">
            <a:extLst>
              <a:ext uri="{FF2B5EF4-FFF2-40B4-BE49-F238E27FC236}">
                <a16:creationId xmlns:a16="http://schemas.microsoft.com/office/drawing/2014/main" id="{74E1D513-AF5E-4AFB-8384-941B146EE220}"/>
              </a:ext>
            </a:extLst>
          </p:cNvPr>
          <p:cNvSpPr>
            <a:spLocks noGrp="1"/>
          </p:cNvSpPr>
          <p:nvPr>
            <p:ph idx="1"/>
          </p:nvPr>
        </p:nvSpPr>
        <p:spPr>
          <a:xfrm>
            <a:off x="1640156" y="946777"/>
            <a:ext cx="10180782" cy="5560039"/>
          </a:xfrm>
        </p:spPr>
        <p:txBody>
          <a:bodyPr>
            <a:normAutofit/>
          </a:bodyPr>
          <a:lstStyle/>
          <a:p>
            <a:pPr marL="0" indent="0">
              <a:buNone/>
            </a:pPr>
            <a:r>
              <a:rPr lang="en-US" sz="3200" dirty="0"/>
              <a:t>Side Effects:</a:t>
            </a:r>
          </a:p>
          <a:p>
            <a:r>
              <a:rPr lang="en-US" sz="2400" dirty="0"/>
              <a:t>Overall very low</a:t>
            </a:r>
          </a:p>
          <a:p>
            <a:pPr lvl="1"/>
            <a:r>
              <a:rPr lang="en-US" sz="2200" dirty="0"/>
              <a:t>No red flags</a:t>
            </a:r>
          </a:p>
          <a:p>
            <a:pPr marL="57150" indent="0">
              <a:buNone/>
            </a:pPr>
            <a:r>
              <a:rPr lang="en-US" sz="3200" dirty="0"/>
              <a:t>Indications:</a:t>
            </a:r>
          </a:p>
          <a:p>
            <a:r>
              <a:rPr lang="en-US" sz="2400" dirty="0"/>
              <a:t>Everyone</a:t>
            </a:r>
          </a:p>
          <a:p>
            <a:r>
              <a:rPr lang="en-US" sz="2400" dirty="0"/>
              <a:t>Pregnancy</a:t>
            </a:r>
          </a:p>
          <a:p>
            <a:r>
              <a:rPr lang="en-US" sz="2400" dirty="0"/>
              <a:t>Immunocompromised</a:t>
            </a:r>
          </a:p>
          <a:p>
            <a:pPr marL="0" indent="0">
              <a:buNone/>
            </a:pPr>
            <a:r>
              <a:rPr lang="en-US" sz="3200"/>
              <a:t>Boosters:</a:t>
            </a:r>
            <a:endParaRPr lang="en-US" sz="3200" dirty="0"/>
          </a:p>
          <a:p>
            <a:r>
              <a:rPr lang="en-US" sz="2400" dirty="0"/>
              <a:t>Immunocompromised</a:t>
            </a:r>
          </a:p>
          <a:p>
            <a:r>
              <a:rPr lang="en-US" sz="2400" dirty="0"/>
              <a:t>Others?</a:t>
            </a:r>
          </a:p>
          <a:p>
            <a:pPr lvl="1"/>
            <a:endParaRPr lang="en-US" sz="2200" dirty="0"/>
          </a:p>
        </p:txBody>
      </p:sp>
    </p:spTree>
    <p:extLst>
      <p:ext uri="{BB962C8B-B14F-4D97-AF65-F5344CB8AC3E}">
        <p14:creationId xmlns:p14="http://schemas.microsoft.com/office/powerpoint/2010/main" val="1487268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D5E0-A2A6-4DD0-891F-A6E7AB7483CA}"/>
              </a:ext>
            </a:extLst>
          </p:cNvPr>
          <p:cNvSpPr>
            <a:spLocks noGrp="1"/>
          </p:cNvSpPr>
          <p:nvPr>
            <p:ph type="title"/>
          </p:nvPr>
        </p:nvSpPr>
        <p:spPr>
          <a:xfrm>
            <a:off x="1640156" y="265044"/>
            <a:ext cx="10276662" cy="874644"/>
          </a:xfrm>
        </p:spPr>
        <p:txBody>
          <a:bodyPr>
            <a:normAutofit/>
          </a:bodyPr>
          <a:lstStyle/>
          <a:p>
            <a:pPr algn="ctr"/>
            <a:r>
              <a:rPr lang="en-US" sz="3200" dirty="0"/>
              <a:t>COVID-19 Update</a:t>
            </a:r>
          </a:p>
        </p:txBody>
      </p:sp>
      <p:sp>
        <p:nvSpPr>
          <p:cNvPr id="3" name="Content Placeholder 2">
            <a:extLst>
              <a:ext uri="{FF2B5EF4-FFF2-40B4-BE49-F238E27FC236}">
                <a16:creationId xmlns:a16="http://schemas.microsoft.com/office/drawing/2014/main" id="{D8ABA3AD-10D6-469B-BF51-F51E7FB06025}"/>
              </a:ext>
            </a:extLst>
          </p:cNvPr>
          <p:cNvSpPr>
            <a:spLocks noGrp="1"/>
          </p:cNvSpPr>
          <p:nvPr>
            <p:ph idx="1"/>
          </p:nvPr>
        </p:nvSpPr>
        <p:spPr>
          <a:xfrm>
            <a:off x="1640155" y="901148"/>
            <a:ext cx="10276662" cy="5691808"/>
          </a:xfrm>
        </p:spPr>
        <p:txBody>
          <a:bodyPr>
            <a:normAutofit lnSpcReduction="10000"/>
          </a:bodyPr>
          <a:lstStyle/>
          <a:p>
            <a:pPr marL="0" indent="0" algn="ctr">
              <a:buNone/>
            </a:pPr>
            <a:r>
              <a:rPr lang="en-US" sz="2800" dirty="0"/>
              <a:t>COVID-19 and Children &lt; 12 Years Old</a:t>
            </a:r>
          </a:p>
          <a:p>
            <a:r>
              <a:rPr lang="en-US" sz="2400" dirty="0"/>
              <a:t>No vaccine yet</a:t>
            </a:r>
          </a:p>
          <a:p>
            <a:r>
              <a:rPr lang="en-US" sz="2400" dirty="0"/>
              <a:t>Higher amount of children infected with variant</a:t>
            </a:r>
          </a:p>
          <a:p>
            <a:pPr lvl="1"/>
            <a:r>
              <a:rPr lang="en-US" sz="2000" dirty="0"/>
              <a:t>4.8-17.6% of children tested were positive</a:t>
            </a:r>
          </a:p>
          <a:p>
            <a:pPr lvl="1"/>
            <a:r>
              <a:rPr lang="en-US" sz="2000" dirty="0"/>
              <a:t>1.5-3.5% hospitalized</a:t>
            </a:r>
          </a:p>
          <a:p>
            <a:pPr lvl="1"/>
            <a:r>
              <a:rPr lang="en-US" sz="2000" dirty="0"/>
              <a:t>0.00%-0.26% deaths</a:t>
            </a:r>
          </a:p>
          <a:p>
            <a:r>
              <a:rPr lang="en-US" sz="2400" dirty="0"/>
              <a:t>Symptoms</a:t>
            </a:r>
          </a:p>
          <a:p>
            <a:pPr lvl="1"/>
            <a:r>
              <a:rPr lang="en-US" sz="2000" dirty="0"/>
              <a:t>Multisystem inflammatory syndrome</a:t>
            </a:r>
          </a:p>
          <a:p>
            <a:pPr lvl="1"/>
            <a:r>
              <a:rPr lang="en-US" sz="2000" dirty="0"/>
              <a:t>May get long hauler's condition</a:t>
            </a:r>
          </a:p>
          <a:p>
            <a:r>
              <a:rPr lang="en-US" sz="2400" dirty="0"/>
              <a:t>Protect children especially home and school</a:t>
            </a:r>
          </a:p>
          <a:p>
            <a:pPr lvl="1"/>
            <a:r>
              <a:rPr lang="en-US" sz="2000" dirty="0"/>
              <a:t>Masking and social distancing</a:t>
            </a:r>
          </a:p>
          <a:p>
            <a:pPr lvl="1"/>
            <a:r>
              <a:rPr lang="en-US" sz="2000" dirty="0"/>
              <a:t>Frequent testing</a:t>
            </a:r>
          </a:p>
          <a:p>
            <a:pPr lvl="1"/>
            <a:r>
              <a:rPr lang="en-US" sz="2000" dirty="0"/>
              <a:t>Vaccinating adults at home and school</a:t>
            </a:r>
          </a:p>
          <a:p>
            <a:endParaRPr lang="en-US" sz="2400" dirty="0"/>
          </a:p>
        </p:txBody>
      </p:sp>
    </p:spTree>
    <p:extLst>
      <p:ext uri="{BB962C8B-B14F-4D97-AF65-F5344CB8AC3E}">
        <p14:creationId xmlns:p14="http://schemas.microsoft.com/office/powerpoint/2010/main" val="4279923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1699D-47E7-4A9A-B6D1-886FD00F2F85}"/>
              </a:ext>
            </a:extLst>
          </p:cNvPr>
          <p:cNvSpPr>
            <a:spLocks noGrp="1"/>
          </p:cNvSpPr>
          <p:nvPr>
            <p:ph type="title"/>
          </p:nvPr>
        </p:nvSpPr>
        <p:spPr>
          <a:xfrm>
            <a:off x="1639615" y="283780"/>
            <a:ext cx="9864998" cy="567558"/>
          </a:xfrm>
        </p:spPr>
        <p:txBody>
          <a:bodyPr>
            <a:normAutofit fontScale="90000"/>
          </a:bodyPr>
          <a:lstStyle/>
          <a:p>
            <a:pPr algn="ctr"/>
            <a:r>
              <a:rPr lang="en-US" sz="3200" dirty="0"/>
              <a:t>Child/Adolescent COVID-19</a:t>
            </a:r>
          </a:p>
        </p:txBody>
      </p:sp>
      <p:sp>
        <p:nvSpPr>
          <p:cNvPr id="3" name="Content Placeholder 2">
            <a:extLst>
              <a:ext uri="{FF2B5EF4-FFF2-40B4-BE49-F238E27FC236}">
                <a16:creationId xmlns:a16="http://schemas.microsoft.com/office/drawing/2014/main" id="{366F3ADD-0FC7-4D1C-A48A-20055C7DD3F9}"/>
              </a:ext>
            </a:extLst>
          </p:cNvPr>
          <p:cNvSpPr>
            <a:spLocks noGrp="1"/>
          </p:cNvSpPr>
          <p:nvPr>
            <p:ph idx="1"/>
          </p:nvPr>
        </p:nvSpPr>
        <p:spPr>
          <a:xfrm>
            <a:off x="1639614" y="1765738"/>
            <a:ext cx="9864998" cy="4808482"/>
          </a:xfrm>
        </p:spPr>
        <p:txBody>
          <a:bodyPr>
            <a:normAutofit/>
          </a:bodyPr>
          <a:lstStyle/>
          <a:p>
            <a:pPr marL="0" indent="0" algn="ctr">
              <a:buNone/>
            </a:pPr>
            <a:r>
              <a:rPr lang="en-US" sz="2800" dirty="0"/>
              <a:t>General Facts</a:t>
            </a:r>
          </a:p>
          <a:p>
            <a:r>
              <a:rPr lang="en-US" sz="2400" dirty="0"/>
              <a:t>In Sept-Oct 2020 children represented 10% of cases</a:t>
            </a:r>
          </a:p>
          <a:p>
            <a:r>
              <a:rPr lang="en-US" sz="2400" dirty="0"/>
              <a:t>In April 2021 children represent 22% </a:t>
            </a:r>
          </a:p>
          <a:p>
            <a:pPr lvl="1"/>
            <a:r>
              <a:rPr lang="en-US" sz="2000" dirty="0"/>
              <a:t>3,854,791 cumulative confirmed cases</a:t>
            </a:r>
          </a:p>
          <a:p>
            <a:pPr lvl="1"/>
            <a:r>
              <a:rPr lang="en-US" sz="2000" dirty="0"/>
              <a:t>72,000 new cases 1</a:t>
            </a:r>
            <a:r>
              <a:rPr lang="en-US" sz="2000" baseline="30000" dirty="0"/>
              <a:t>st</a:t>
            </a:r>
            <a:r>
              <a:rPr lang="en-US" sz="2000" dirty="0"/>
              <a:t> week of May</a:t>
            </a:r>
          </a:p>
        </p:txBody>
      </p:sp>
    </p:spTree>
    <p:extLst>
      <p:ext uri="{BB962C8B-B14F-4D97-AF65-F5344CB8AC3E}">
        <p14:creationId xmlns:p14="http://schemas.microsoft.com/office/powerpoint/2010/main" val="488256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84E25-EF78-43C0-839B-9DC23DCA0744}"/>
              </a:ext>
            </a:extLst>
          </p:cNvPr>
          <p:cNvSpPr>
            <a:spLocks noGrp="1"/>
          </p:cNvSpPr>
          <p:nvPr>
            <p:ph type="title"/>
          </p:nvPr>
        </p:nvSpPr>
        <p:spPr>
          <a:xfrm>
            <a:off x="1560787" y="624110"/>
            <a:ext cx="9943826" cy="605600"/>
          </a:xfrm>
        </p:spPr>
        <p:txBody>
          <a:bodyPr>
            <a:normAutofit fontScale="90000"/>
          </a:bodyPr>
          <a:lstStyle/>
          <a:p>
            <a:pPr algn="ctr"/>
            <a:r>
              <a:rPr lang="en-US" dirty="0"/>
              <a:t>COVID-19 Children and Adolescents</a:t>
            </a:r>
          </a:p>
        </p:txBody>
      </p:sp>
      <p:sp>
        <p:nvSpPr>
          <p:cNvPr id="3" name="Content Placeholder 2">
            <a:extLst>
              <a:ext uri="{FF2B5EF4-FFF2-40B4-BE49-F238E27FC236}">
                <a16:creationId xmlns:a16="http://schemas.microsoft.com/office/drawing/2014/main" id="{CDAE1D41-CDCD-4374-A631-2138490A35B1}"/>
              </a:ext>
            </a:extLst>
          </p:cNvPr>
          <p:cNvSpPr>
            <a:spLocks noGrp="1"/>
          </p:cNvSpPr>
          <p:nvPr>
            <p:ph idx="1"/>
          </p:nvPr>
        </p:nvSpPr>
        <p:spPr>
          <a:xfrm>
            <a:off x="1560786" y="1560787"/>
            <a:ext cx="9943826" cy="5076496"/>
          </a:xfrm>
        </p:spPr>
        <p:txBody>
          <a:bodyPr>
            <a:normAutofit/>
          </a:bodyPr>
          <a:lstStyle/>
          <a:p>
            <a:pPr marL="0" indent="0" algn="ctr">
              <a:buNone/>
            </a:pPr>
            <a:r>
              <a:rPr lang="en-US" sz="2400" dirty="0"/>
              <a:t>Special Issues</a:t>
            </a:r>
          </a:p>
          <a:p>
            <a:endParaRPr lang="en-US" sz="2000" dirty="0"/>
          </a:p>
          <a:p>
            <a:r>
              <a:rPr lang="en-US" sz="2000" dirty="0"/>
              <a:t>Vaccine mandates</a:t>
            </a:r>
          </a:p>
          <a:p>
            <a:r>
              <a:rPr lang="en-US" sz="2000" dirty="0"/>
              <a:t>Schools handling masking in classrooms</a:t>
            </a:r>
          </a:p>
          <a:p>
            <a:r>
              <a:rPr lang="en-US" sz="2000" dirty="0"/>
              <a:t>How schools address diagnostic testing especially if vaccinated</a:t>
            </a:r>
          </a:p>
          <a:p>
            <a:r>
              <a:rPr lang="en-US" sz="2000" dirty="0"/>
              <a:t>Vaccines in those already infected </a:t>
            </a:r>
          </a:p>
          <a:p>
            <a:pPr lvl="1"/>
            <a:r>
              <a:rPr lang="en-US" sz="2000" dirty="0"/>
              <a:t>Asymptomatic have low titers</a:t>
            </a:r>
          </a:p>
          <a:p>
            <a:r>
              <a:rPr lang="en-US" sz="2000" dirty="0"/>
              <a:t>How to handle respiratory virus, flu, RSV in fall</a:t>
            </a:r>
          </a:p>
          <a:p>
            <a:r>
              <a:rPr lang="en-US" sz="2000" dirty="0"/>
              <a:t>How variants (484) influence this</a:t>
            </a:r>
          </a:p>
        </p:txBody>
      </p:sp>
    </p:spTree>
    <p:extLst>
      <p:ext uri="{BB962C8B-B14F-4D97-AF65-F5344CB8AC3E}">
        <p14:creationId xmlns:p14="http://schemas.microsoft.com/office/powerpoint/2010/main" val="1411095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AD41F-2868-4BDD-B834-10364B26E74A}"/>
              </a:ext>
            </a:extLst>
          </p:cNvPr>
          <p:cNvSpPr>
            <a:spLocks noGrp="1"/>
          </p:cNvSpPr>
          <p:nvPr>
            <p:ph type="title"/>
          </p:nvPr>
        </p:nvSpPr>
        <p:spPr>
          <a:xfrm>
            <a:off x="1639615" y="624110"/>
            <a:ext cx="9864998" cy="700193"/>
          </a:xfrm>
        </p:spPr>
        <p:txBody>
          <a:bodyPr>
            <a:normAutofit/>
          </a:bodyPr>
          <a:lstStyle/>
          <a:p>
            <a:pPr algn="ctr"/>
            <a:r>
              <a:rPr lang="en-US" sz="3200" dirty="0"/>
              <a:t>COVID-19 in Children and Adolescents</a:t>
            </a:r>
          </a:p>
        </p:txBody>
      </p:sp>
      <p:sp>
        <p:nvSpPr>
          <p:cNvPr id="3" name="Content Placeholder 2">
            <a:extLst>
              <a:ext uri="{FF2B5EF4-FFF2-40B4-BE49-F238E27FC236}">
                <a16:creationId xmlns:a16="http://schemas.microsoft.com/office/drawing/2014/main" id="{17DAC537-FBD9-4CFF-8543-7AEB8B2C1C72}"/>
              </a:ext>
            </a:extLst>
          </p:cNvPr>
          <p:cNvSpPr>
            <a:spLocks noGrp="1"/>
          </p:cNvSpPr>
          <p:nvPr>
            <p:ph idx="1"/>
          </p:nvPr>
        </p:nvSpPr>
        <p:spPr>
          <a:xfrm>
            <a:off x="1639614" y="1466193"/>
            <a:ext cx="9864998" cy="5108027"/>
          </a:xfrm>
        </p:spPr>
        <p:txBody>
          <a:bodyPr>
            <a:normAutofit/>
          </a:bodyPr>
          <a:lstStyle/>
          <a:p>
            <a:pPr marL="0" indent="0" algn="ctr">
              <a:buNone/>
            </a:pPr>
            <a:r>
              <a:rPr lang="en-US" sz="2400" dirty="0"/>
              <a:t>Vaccine (12-15 years)</a:t>
            </a:r>
          </a:p>
          <a:p>
            <a:r>
              <a:rPr lang="en-US" sz="2000" dirty="0"/>
              <a:t>Pfizer is approved</a:t>
            </a:r>
          </a:p>
          <a:p>
            <a:r>
              <a:rPr lang="en-US" sz="2000" dirty="0"/>
              <a:t>General data on study (N=1131)</a:t>
            </a:r>
          </a:p>
          <a:p>
            <a:pPr lvl="1"/>
            <a:r>
              <a:rPr lang="en-US" sz="2000" dirty="0"/>
              <a:t>Ages 12-15</a:t>
            </a:r>
          </a:p>
          <a:p>
            <a:pPr lvl="1"/>
            <a:r>
              <a:rPr lang="en-US" sz="2000" dirty="0"/>
              <a:t>Female 49.9%</a:t>
            </a:r>
          </a:p>
          <a:p>
            <a:pPr lvl="1"/>
            <a:r>
              <a:rPr lang="en-US" sz="2000" dirty="0"/>
              <a:t>Mean age 13.6</a:t>
            </a:r>
          </a:p>
          <a:p>
            <a:pPr lvl="1"/>
            <a:r>
              <a:rPr lang="en-US" sz="2000" dirty="0"/>
              <a:t>Median age 14</a:t>
            </a:r>
          </a:p>
          <a:p>
            <a:pPr lvl="1"/>
            <a:r>
              <a:rPr lang="en-US" sz="2000" dirty="0"/>
              <a:t>Ethnicity</a:t>
            </a:r>
          </a:p>
          <a:p>
            <a:pPr lvl="2"/>
            <a:r>
              <a:rPr lang="en-US" sz="2000" dirty="0"/>
              <a:t>Black 4.6%</a:t>
            </a:r>
          </a:p>
          <a:p>
            <a:pPr lvl="2"/>
            <a:r>
              <a:rPr lang="en-US" sz="2000" dirty="0"/>
              <a:t>Hispanic 11.7%</a:t>
            </a:r>
          </a:p>
          <a:p>
            <a:pPr lvl="1"/>
            <a:r>
              <a:rPr lang="en-US" sz="2000" dirty="0"/>
              <a:t>Comorbidity 21.9%</a:t>
            </a:r>
          </a:p>
          <a:p>
            <a:pPr lvl="2"/>
            <a:endParaRPr lang="en-US" sz="1800" dirty="0"/>
          </a:p>
          <a:p>
            <a:pPr lvl="1"/>
            <a:endParaRPr lang="en-US" sz="2000" dirty="0"/>
          </a:p>
        </p:txBody>
      </p:sp>
    </p:spTree>
    <p:extLst>
      <p:ext uri="{BB962C8B-B14F-4D97-AF65-F5344CB8AC3E}">
        <p14:creationId xmlns:p14="http://schemas.microsoft.com/office/powerpoint/2010/main" val="490725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2106F-1B7B-4B09-A20E-B7DC8544A2D5}"/>
              </a:ext>
            </a:extLst>
          </p:cNvPr>
          <p:cNvSpPr>
            <a:spLocks noGrp="1"/>
          </p:cNvSpPr>
          <p:nvPr>
            <p:ph type="title"/>
          </p:nvPr>
        </p:nvSpPr>
        <p:spPr/>
        <p:txBody>
          <a:bodyPr>
            <a:normAutofit fontScale="90000"/>
          </a:bodyPr>
          <a:lstStyle/>
          <a:p>
            <a:pPr algn="ctr"/>
            <a:r>
              <a:rPr lang="en-US" sz="4800" b="1" dirty="0"/>
              <a:t>Vaccine Recipients</a:t>
            </a:r>
            <a:br>
              <a:rPr lang="en-US" sz="4800" b="1" dirty="0"/>
            </a:br>
            <a:br>
              <a:rPr lang="en-US" sz="4800" b="1" dirty="0"/>
            </a:br>
            <a:r>
              <a:rPr lang="en-US" sz="4800" b="1" dirty="0"/>
              <a:t>Long Term Survivors</a:t>
            </a:r>
            <a:br>
              <a:rPr lang="en-US" sz="4800" b="1" dirty="0"/>
            </a:br>
            <a:br>
              <a:rPr lang="en-US" sz="4800" b="1" dirty="0"/>
            </a:br>
            <a:r>
              <a:rPr lang="en-US" sz="4800" b="1" dirty="0"/>
              <a:t>Questions</a:t>
            </a:r>
            <a:br>
              <a:rPr lang="en-US" sz="4800" b="1" dirty="0"/>
            </a:br>
            <a:endParaRPr lang="en-US" sz="4800" b="1" dirty="0"/>
          </a:p>
        </p:txBody>
      </p:sp>
    </p:spTree>
    <p:extLst>
      <p:ext uri="{BB962C8B-B14F-4D97-AF65-F5344CB8AC3E}">
        <p14:creationId xmlns:p14="http://schemas.microsoft.com/office/powerpoint/2010/main" val="645038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796558"/>
          </a:xfrm>
        </p:spPr>
        <p:txBody>
          <a:bodyPr>
            <a:noAutofit/>
          </a:bodyPr>
          <a:lstStyle/>
          <a:p>
            <a:br>
              <a:rPr lang="en-US" sz="1400" b="1" dirty="0"/>
            </a:br>
            <a:r>
              <a:rPr lang="en-US" sz="1400" b="1" dirty="0"/>
              <a:t>Peter </a:t>
            </a:r>
            <a:r>
              <a:rPr lang="en-US" sz="1400" b="1" dirty="0" err="1"/>
              <a:t>Gulick</a:t>
            </a:r>
            <a:r>
              <a:rPr lang="en-US" sz="1400" b="1" dirty="0"/>
              <a:t>, M.D.</a:t>
            </a:r>
            <a:br>
              <a:rPr lang="en-US" sz="1400" b="1" dirty="0"/>
            </a:br>
            <a:r>
              <a:rPr lang="en-US" altLang="en-US" sz="1400" b="1" i="1"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t>Professor</a:t>
            </a:r>
            <a:br>
              <a:rPr lang="en-US" altLang="en-US" sz="1400" b="1" i="1"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br>
            <a:r>
              <a:rPr lang="en-US" altLang="en-US" sz="1400" b="1" i="1"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t>College of Osteopathic Medicine</a:t>
            </a:r>
            <a:br>
              <a:rPr lang="en-US" altLang="en-US" sz="1400" b="1" i="1"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br>
            <a:r>
              <a:rPr lang="en-US" altLang="en-US" sz="1400" b="1" i="1"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t>Michigan State University</a:t>
            </a:r>
            <a:br>
              <a:rPr lang="en-US" altLang="en-US" sz="1400" b="1" i="1"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br>
            <a:endParaRPr lang="en-US" sz="1400" b="1" i="1"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08826" y="446088"/>
            <a:ext cx="3609974" cy="5414962"/>
          </a:xfrm>
        </p:spPr>
      </p:pic>
      <p:sp>
        <p:nvSpPr>
          <p:cNvPr id="4" name="Text Placeholder 3"/>
          <p:cNvSpPr>
            <a:spLocks noGrp="1"/>
          </p:cNvSpPr>
          <p:nvPr>
            <p:ph type="body" sz="half" idx="2"/>
          </p:nvPr>
        </p:nvSpPr>
        <p:spPr>
          <a:xfrm>
            <a:off x="2565765" y="1078523"/>
            <a:ext cx="3505199" cy="4782526"/>
          </a:xfrm>
        </p:spPr>
        <p:txBody>
          <a:bodyPr>
            <a:normAutofit fontScale="25000" lnSpcReduction="20000"/>
          </a:bodyPr>
          <a:lstStyle/>
          <a:p>
            <a:endParaRPr lang="en-US" sz="3200" dirty="0"/>
          </a:p>
          <a:p>
            <a:r>
              <a:rPr lang="en-US" sz="3200" dirty="0"/>
              <a:t>Peter </a:t>
            </a:r>
            <a:r>
              <a:rPr lang="en-US" sz="3200" dirty="0" err="1"/>
              <a:t>Gulick</a:t>
            </a:r>
            <a:r>
              <a:rPr lang="en-US" sz="3200" dirty="0"/>
              <a:t>, DO, FACP, FACOI, FIDSA.is Board certified in Internal Medicine, Medical Oncology, and Infectious Diseases and has cared for HIV patients for over 30 years.  He has also taken care of Hepatitis C patients for 20 years. Dr. </a:t>
            </a:r>
            <a:r>
              <a:rPr lang="en-US" sz="3200" dirty="0" err="1"/>
              <a:t>Gulickl</a:t>
            </a:r>
            <a:r>
              <a:rPr lang="en-US" sz="3200" dirty="0"/>
              <a:t> is a professor at the Michigan State University College of Osteopathic Medicine, and developed courses in HIV and Hepatitis. He teaches medicine residents as well as ID fellows on HIV and Hepatitis C at his clinical sites.</a:t>
            </a:r>
          </a:p>
          <a:p>
            <a:r>
              <a:rPr lang="en-US" sz="3200" dirty="0"/>
              <a:t>Dr. </a:t>
            </a:r>
            <a:r>
              <a:rPr lang="en-US" sz="3200" dirty="0" err="1"/>
              <a:t>Gulick</a:t>
            </a:r>
            <a:r>
              <a:rPr lang="en-US" sz="3200" dirty="0"/>
              <a:t> is currently the Director of HIV/Hepatitis clinics at three sites; Ingham County Health Department, Central Michigan Department of Community Health, and Great Lakes Community Health Clinic. All three sites are FQHC sponsored clinics, and all are funded by Ryan White for HIV Care. I am currently taking care of over 1000 HIV patients and over 500 Hepatitis C and B patients.</a:t>
            </a:r>
          </a:p>
          <a:p>
            <a:r>
              <a:rPr lang="en-US" sz="3200" dirty="0"/>
              <a:t>He is the Director of the HIV Registry at Michigan State University. The registry has data on over 600 HIV patients.  The registry is currently doing translational research at MSU, which has and is sponsored by NIH.  Dr. </a:t>
            </a:r>
            <a:r>
              <a:rPr lang="en-US" sz="3200" dirty="0" err="1"/>
              <a:t>Gulick</a:t>
            </a:r>
            <a:r>
              <a:rPr lang="en-US" sz="3200" dirty="0"/>
              <a:t> serves as Associate Professors for Department of Internal Medicine	College of Osteopathic Medicine Michigan State University and Associate Professor, Department of Medicine College of Human Medicine also at Michigan State University.</a:t>
            </a:r>
          </a:p>
          <a:p>
            <a:r>
              <a:rPr lang="en-US" sz="3200" dirty="0"/>
              <a:t>Dr. </a:t>
            </a:r>
            <a:r>
              <a:rPr lang="en-US" sz="3200" dirty="0" err="1"/>
              <a:t>Gulick</a:t>
            </a:r>
            <a:r>
              <a:rPr lang="en-US" sz="3200" dirty="0"/>
              <a:t> has served as the Program Director at Sparrow Hospital Internal Medicine combined residency program Colleges of Human Medicine and Osteopathic Medicine and Thread Director Infectious Disease curriculum development for the College of Osteopathic Medicine. Dr. </a:t>
            </a:r>
            <a:r>
              <a:rPr lang="en-US" sz="3200" dirty="0" err="1"/>
              <a:t>Gulick</a:t>
            </a:r>
            <a:r>
              <a:rPr lang="en-US" sz="3200" dirty="0"/>
              <a:t> has taught faculty at the Colleges of Osteopathic Medicine, Human Medicine, Nursing lecturing on ID, hematology and Oncology Statewide Campus System Didactic training for Residents r/t infectious Diseases.</a:t>
            </a:r>
          </a:p>
          <a:p>
            <a:r>
              <a:rPr lang="en-US" sz="3200" dirty="0"/>
              <a:t>Dr. </a:t>
            </a:r>
            <a:r>
              <a:rPr lang="en-US" sz="3200" dirty="0" err="1"/>
              <a:t>Gulick</a:t>
            </a:r>
            <a:r>
              <a:rPr lang="en-US" sz="3200" dirty="0"/>
              <a:t> is a member of the American Osteopathic Association, the American Liver Foundation, the American Medical Association, the Society for Microbiology, He has served as a member of the International AIDS Society, the International Immunocompromised Host Society, the Infectious Disease Society of America-Fellow, the Division Chair for the Microbiology-Immunology National Board of Medical Examiners, Julian </a:t>
            </a:r>
            <a:r>
              <a:rPr lang="en-US" sz="3200" dirty="0" err="1"/>
              <a:t>Samora</a:t>
            </a:r>
            <a:r>
              <a:rPr lang="en-US" sz="3200" dirty="0"/>
              <a:t> Research Institute at Michigan State University. To name a few.</a:t>
            </a:r>
          </a:p>
          <a:p>
            <a:r>
              <a:rPr lang="en-US" sz="3200" dirty="0"/>
              <a:t>Dr. </a:t>
            </a:r>
            <a:r>
              <a:rPr lang="en-US" sz="3200" dirty="0" err="1"/>
              <a:t>Gulick</a:t>
            </a:r>
            <a:r>
              <a:rPr lang="en-US" sz="3200" dirty="0"/>
              <a:t> attended Mount Union College in Alliance, Ohio where he received his B.S. in Chemistry/Biology and received Honors – Physiology Award. He attended Medical School at Chicago College of Osteopathic Medicine with a degree in D.O. Receiving honors as being among the top 10% of honored graduates.</a:t>
            </a:r>
          </a:p>
          <a:p>
            <a:r>
              <a:rPr lang="en-US" sz="3200" dirty="0"/>
              <a:t> </a:t>
            </a:r>
          </a:p>
          <a:p>
            <a:r>
              <a:rPr lang="en-US" sz="3200" dirty="0"/>
              <a:t> </a:t>
            </a:r>
          </a:p>
          <a:p>
            <a:r>
              <a:rPr lang="en-US" sz="3200" dirty="0"/>
              <a:t> </a:t>
            </a:r>
          </a:p>
          <a:p>
            <a:endParaRPr lang="en-US" dirty="0"/>
          </a:p>
          <a:p>
            <a:r>
              <a:rPr lang="en-US" dirty="0"/>
              <a:t> </a:t>
            </a:r>
          </a:p>
          <a:p>
            <a:r>
              <a:rPr lang="en-US" dirty="0"/>
              <a:t> </a:t>
            </a:r>
          </a:p>
          <a:p>
            <a:endParaRPr lang="en-US" dirty="0"/>
          </a:p>
          <a:p>
            <a:r>
              <a:rPr lang="en-US" dirty="0"/>
              <a:t> </a:t>
            </a:r>
          </a:p>
        </p:txBody>
      </p:sp>
    </p:spTree>
    <p:extLst>
      <p:ext uri="{BB962C8B-B14F-4D97-AF65-F5344CB8AC3E}">
        <p14:creationId xmlns:p14="http://schemas.microsoft.com/office/powerpoint/2010/main" val="1330398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8C082-966B-4A4B-81B2-4CCABB60E94F}"/>
              </a:ext>
            </a:extLst>
          </p:cNvPr>
          <p:cNvSpPr>
            <a:spLocks noGrp="1"/>
          </p:cNvSpPr>
          <p:nvPr>
            <p:ph type="title"/>
          </p:nvPr>
        </p:nvSpPr>
        <p:spPr>
          <a:xfrm>
            <a:off x="2592925" y="254000"/>
            <a:ext cx="8911687" cy="691931"/>
          </a:xfrm>
        </p:spPr>
        <p:txBody>
          <a:bodyPr>
            <a:normAutofit/>
          </a:bodyPr>
          <a:lstStyle/>
          <a:p>
            <a:pPr algn="ctr"/>
            <a:r>
              <a:rPr lang="en-US" sz="2800" b="1" dirty="0">
                <a:solidFill>
                  <a:srgbClr val="C00000"/>
                </a:solidFill>
              </a:rPr>
              <a:t>Misinformation</a:t>
            </a:r>
          </a:p>
        </p:txBody>
      </p:sp>
      <p:sp>
        <p:nvSpPr>
          <p:cNvPr id="3" name="Content Placeholder 2">
            <a:extLst>
              <a:ext uri="{FF2B5EF4-FFF2-40B4-BE49-F238E27FC236}">
                <a16:creationId xmlns:a16="http://schemas.microsoft.com/office/drawing/2014/main" id="{BDF78E8F-6FFD-D347-848A-46AE48191DB6}"/>
              </a:ext>
            </a:extLst>
          </p:cNvPr>
          <p:cNvSpPr>
            <a:spLocks noGrp="1"/>
          </p:cNvSpPr>
          <p:nvPr>
            <p:ph idx="1"/>
          </p:nvPr>
        </p:nvSpPr>
        <p:spPr>
          <a:xfrm>
            <a:off x="838200" y="945932"/>
            <a:ext cx="10515600" cy="5358050"/>
          </a:xfrm>
        </p:spPr>
        <p:txBody>
          <a:bodyPr>
            <a:normAutofit/>
          </a:bodyPr>
          <a:lstStyle/>
          <a:p>
            <a:pPr marL="0" indent="0">
              <a:buNone/>
            </a:pPr>
            <a:endParaRPr lang="en-US" sz="1900" b="1" dirty="0"/>
          </a:p>
          <a:p>
            <a:r>
              <a:rPr lang="en-US" sz="1900" dirty="0"/>
              <a:t>46% of the 10,000-top posts for or against vaccines came from 50 Facebook pages.</a:t>
            </a:r>
          </a:p>
          <a:p>
            <a:r>
              <a:rPr lang="en-US" sz="1900" dirty="0"/>
              <a:t>There is a micro-chip in the vaccine that tracks our every move.</a:t>
            </a:r>
          </a:p>
          <a:p>
            <a:r>
              <a:rPr lang="en-US" sz="1900" dirty="0"/>
              <a:t>The vaccine is poison.</a:t>
            </a:r>
          </a:p>
          <a:p>
            <a:r>
              <a:rPr lang="en-US" sz="1900" dirty="0"/>
              <a:t>More people have died or gotten critically ill from the vaccine than the media. Reports.</a:t>
            </a:r>
          </a:p>
          <a:p>
            <a:r>
              <a:rPr lang="en-US" sz="1900" dirty="0"/>
              <a:t>People who have taken the vaccine have become sicker than they would have if they had contracted COVID 19.</a:t>
            </a:r>
          </a:p>
          <a:p>
            <a:r>
              <a:rPr lang="en-US" sz="1900" dirty="0"/>
              <a:t>The vaccines were created too quickly to be effective.</a:t>
            </a:r>
          </a:p>
          <a:p>
            <a:r>
              <a:rPr lang="en-US" sz="1900" dirty="0"/>
              <a:t>Vaccine creation is a conspiracy to rid the population of certain people.</a:t>
            </a:r>
          </a:p>
          <a:p>
            <a:r>
              <a:rPr lang="en-US" sz="1900" dirty="0"/>
              <a:t>If you are politically correct, you should not take the any of the vaccines.</a:t>
            </a:r>
          </a:p>
          <a:p>
            <a:r>
              <a:rPr lang="en-US" sz="1900" dirty="0"/>
              <a:t>“I will take my chances.”</a:t>
            </a:r>
          </a:p>
          <a:p>
            <a:r>
              <a:rPr lang="en-US" sz="1900" dirty="0"/>
              <a:t>The Chinese created both the virus and the vaccines.</a:t>
            </a:r>
          </a:p>
          <a:p>
            <a:endParaRPr lang="en-US" sz="1900" dirty="0"/>
          </a:p>
          <a:p>
            <a:pPr marL="0" indent="0">
              <a:buNone/>
            </a:pPr>
            <a:endParaRPr lang="en-US" dirty="0"/>
          </a:p>
        </p:txBody>
      </p:sp>
    </p:spTree>
    <p:extLst>
      <p:ext uri="{BB962C8B-B14F-4D97-AF65-F5344CB8AC3E}">
        <p14:creationId xmlns:p14="http://schemas.microsoft.com/office/powerpoint/2010/main" val="2533779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283-9DE6-4031-8441-EFE211A0790D}"/>
              </a:ext>
            </a:extLst>
          </p:cNvPr>
          <p:cNvSpPr>
            <a:spLocks noGrp="1"/>
          </p:cNvSpPr>
          <p:nvPr>
            <p:ph type="title"/>
          </p:nvPr>
        </p:nvSpPr>
        <p:spPr>
          <a:xfrm>
            <a:off x="2592925" y="624110"/>
            <a:ext cx="8911687" cy="1509490"/>
          </a:xfrm>
        </p:spPr>
        <p:txBody>
          <a:bodyPr>
            <a:normAutofit fontScale="90000"/>
          </a:bodyPr>
          <a:lstStyle/>
          <a:p>
            <a:pPr algn="ctr"/>
            <a:r>
              <a:rPr lang="en-US" b="1" dirty="0"/>
              <a:t>Fully Vaccinated. </a:t>
            </a:r>
            <a:br>
              <a:rPr lang="en-US" b="1" dirty="0"/>
            </a:br>
            <a:r>
              <a:rPr lang="en-US" b="1" dirty="0"/>
              <a:t>With the Delta variant things have and continue to change</a:t>
            </a:r>
          </a:p>
        </p:txBody>
      </p:sp>
      <p:sp>
        <p:nvSpPr>
          <p:cNvPr id="3" name="Content Placeholder 2">
            <a:extLst>
              <a:ext uri="{FF2B5EF4-FFF2-40B4-BE49-F238E27FC236}">
                <a16:creationId xmlns:a16="http://schemas.microsoft.com/office/drawing/2014/main" id="{A4DFFB23-6DE6-4726-A113-F814C3B78F9B}"/>
              </a:ext>
            </a:extLst>
          </p:cNvPr>
          <p:cNvSpPr>
            <a:spLocks noGrp="1"/>
          </p:cNvSpPr>
          <p:nvPr>
            <p:ph idx="1"/>
          </p:nvPr>
        </p:nvSpPr>
        <p:spPr>
          <a:xfrm>
            <a:off x="2589212" y="2743200"/>
            <a:ext cx="8915400" cy="3168022"/>
          </a:xfrm>
        </p:spPr>
        <p:txBody>
          <a:bodyPr>
            <a:normAutofit/>
          </a:bodyPr>
          <a:lstStyle/>
          <a:p>
            <a:r>
              <a:rPr lang="en-US" sz="2800" dirty="0"/>
              <a:t>This next slide showed what we “could” do fully vaccinated in April 2021</a:t>
            </a:r>
          </a:p>
          <a:p>
            <a:r>
              <a:rPr lang="en-US" sz="2800" dirty="0"/>
              <a:t>Now, these CDC suggestions have change.</a:t>
            </a:r>
          </a:p>
        </p:txBody>
      </p:sp>
    </p:spTree>
    <p:extLst>
      <p:ext uri="{BB962C8B-B14F-4D97-AF65-F5344CB8AC3E}">
        <p14:creationId xmlns:p14="http://schemas.microsoft.com/office/powerpoint/2010/main" val="917243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B3595-A7BD-45E5-BA36-C139866AC2C3}"/>
              </a:ext>
            </a:extLst>
          </p:cNvPr>
          <p:cNvSpPr>
            <a:spLocks noGrp="1"/>
          </p:cNvSpPr>
          <p:nvPr>
            <p:ph type="title"/>
          </p:nvPr>
        </p:nvSpPr>
        <p:spPr>
          <a:xfrm>
            <a:off x="2510863" y="134253"/>
            <a:ext cx="8532275" cy="67225"/>
          </a:xfrm>
        </p:spPr>
        <p:txBody>
          <a:bodyPr>
            <a:noAutofit/>
          </a:bodyPr>
          <a:lstStyle/>
          <a:p>
            <a:br>
              <a:rPr lang="en-US" sz="2400" dirty="0"/>
            </a:br>
            <a:endParaRPr lang="en-US" sz="2400" dirty="0"/>
          </a:p>
        </p:txBody>
      </p:sp>
      <p:pic>
        <p:nvPicPr>
          <p:cNvPr id="5" name="Content Placeholder 4">
            <a:extLst>
              <a:ext uri="{FF2B5EF4-FFF2-40B4-BE49-F238E27FC236}">
                <a16:creationId xmlns:a16="http://schemas.microsoft.com/office/drawing/2014/main" id="{B75B156B-782F-6D4C-ADF5-93E507CA64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2136" y="134253"/>
            <a:ext cx="6819254" cy="6700764"/>
          </a:xfrm>
        </p:spPr>
      </p:pic>
    </p:spTree>
    <p:extLst>
      <p:ext uri="{BB962C8B-B14F-4D97-AF65-F5344CB8AC3E}">
        <p14:creationId xmlns:p14="http://schemas.microsoft.com/office/powerpoint/2010/main" val="3699862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1" name="Freeform 11">
            <a:extLst>
              <a:ext uri="{FF2B5EF4-FFF2-40B4-BE49-F238E27FC236}">
                <a16:creationId xmlns:a16="http://schemas.microsoft.com/office/drawing/2014/main" id="{7E1C44A2-4B37-4B14-B90B-368A88D05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1026" name="Picture 2" descr="Social Distancing Infographics | COVID-19">
            <a:extLst>
              <a:ext uri="{FF2B5EF4-FFF2-40B4-BE49-F238E27FC236}">
                <a16:creationId xmlns:a16="http://schemas.microsoft.com/office/drawing/2014/main" id="{33998BE9-43B8-0F40-B2C4-60DF75717C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88" r="6526" b="-1"/>
          <a:stretch/>
        </p:blipFill>
        <p:spPr bwMode="auto">
          <a:xfrm>
            <a:off x="2589211" y="643467"/>
            <a:ext cx="9432900"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7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06E4D-5F26-4964-BE0C-B385389DB4D6}"/>
              </a:ext>
            </a:extLst>
          </p:cNvPr>
          <p:cNvSpPr>
            <a:spLocks noGrp="1"/>
          </p:cNvSpPr>
          <p:nvPr>
            <p:ph type="title"/>
          </p:nvPr>
        </p:nvSpPr>
        <p:spPr>
          <a:xfrm>
            <a:off x="2343543" y="241125"/>
            <a:ext cx="8911687" cy="1840121"/>
          </a:xfrm>
        </p:spPr>
        <p:txBody>
          <a:bodyPr>
            <a:normAutofit/>
          </a:bodyPr>
          <a:lstStyle/>
          <a:p>
            <a:pPr algn="ctr"/>
            <a:br>
              <a:rPr lang="en-US" sz="3200" b="1" dirty="0"/>
            </a:br>
            <a:r>
              <a:rPr lang="en-US" sz="3200" b="1" dirty="0"/>
              <a:t>Mandates Lifted  - Standard Procedures That are Still in Place</a:t>
            </a:r>
          </a:p>
        </p:txBody>
      </p:sp>
      <p:sp>
        <p:nvSpPr>
          <p:cNvPr id="3" name="Content Placeholder 2">
            <a:extLst>
              <a:ext uri="{FF2B5EF4-FFF2-40B4-BE49-F238E27FC236}">
                <a16:creationId xmlns:a16="http://schemas.microsoft.com/office/drawing/2014/main" id="{72FD3661-1487-48CE-AB10-42A526028BD1}"/>
              </a:ext>
            </a:extLst>
          </p:cNvPr>
          <p:cNvSpPr>
            <a:spLocks noGrp="1"/>
          </p:cNvSpPr>
          <p:nvPr>
            <p:ph idx="1"/>
          </p:nvPr>
        </p:nvSpPr>
        <p:spPr>
          <a:xfrm>
            <a:off x="2589212" y="2080591"/>
            <a:ext cx="8915400" cy="4153299"/>
          </a:xfrm>
        </p:spPr>
        <p:txBody>
          <a:bodyPr>
            <a:normAutofit fontScale="32500" lnSpcReduction="20000"/>
          </a:bodyPr>
          <a:lstStyle/>
          <a:p>
            <a:pPr marL="0" indent="0">
              <a:buNone/>
            </a:pPr>
            <a:endParaRPr lang="en-US" sz="7200" dirty="0"/>
          </a:p>
          <a:p>
            <a:r>
              <a:rPr lang="en-US" sz="7200" dirty="0"/>
              <a:t>Many retail stores and supermarkets still encourage but do not mandate mask wearing before entry.</a:t>
            </a:r>
          </a:p>
          <a:p>
            <a:r>
              <a:rPr lang="en-US" sz="7200" dirty="0"/>
              <a:t>Doctors’ offices and hospitals: masks are required.</a:t>
            </a:r>
          </a:p>
          <a:p>
            <a:pPr lvl="1"/>
            <a:r>
              <a:rPr lang="en-US" sz="7200" dirty="0"/>
              <a:t>Patients are asked to wait in their car to receive a text message to enter at the time the physician is ready to see them</a:t>
            </a:r>
          </a:p>
          <a:p>
            <a:pPr lvl="1"/>
            <a:r>
              <a:rPr lang="en-US" sz="7200" dirty="0"/>
              <a:t>Social distancing in waiting rooms: decreased capacity</a:t>
            </a:r>
          </a:p>
          <a:p>
            <a:r>
              <a:rPr lang="en-US" sz="7200" dirty="0"/>
              <a:t>Visits to the hospital or to drop off a loved one. </a:t>
            </a:r>
          </a:p>
          <a:p>
            <a:pPr lvl="1"/>
            <a:r>
              <a:rPr lang="en-US" sz="7200" dirty="0"/>
              <a:t>One visitor for patient</a:t>
            </a:r>
          </a:p>
          <a:p>
            <a:pPr lvl="1"/>
            <a:r>
              <a:rPr lang="en-US" sz="7200" dirty="0"/>
              <a:t>ER: no visitors</a:t>
            </a:r>
          </a:p>
          <a:p>
            <a:endParaRPr lang="en-US" sz="7200" dirty="0"/>
          </a:p>
          <a:p>
            <a:endParaRPr lang="en-US" sz="7200" dirty="0"/>
          </a:p>
          <a:p>
            <a:endParaRPr lang="en-US" dirty="0"/>
          </a:p>
        </p:txBody>
      </p:sp>
    </p:spTree>
    <p:extLst>
      <p:ext uri="{BB962C8B-B14F-4D97-AF65-F5344CB8AC3E}">
        <p14:creationId xmlns:p14="http://schemas.microsoft.com/office/powerpoint/2010/main" val="1444063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C6D3B-7920-4323-8F91-37407CAE3DB4}"/>
              </a:ext>
            </a:extLst>
          </p:cNvPr>
          <p:cNvSpPr>
            <a:spLocks noGrp="1"/>
          </p:cNvSpPr>
          <p:nvPr>
            <p:ph type="title"/>
          </p:nvPr>
        </p:nvSpPr>
        <p:spPr>
          <a:xfrm>
            <a:off x="2592925" y="624110"/>
            <a:ext cx="8911687" cy="886638"/>
          </a:xfrm>
        </p:spPr>
        <p:txBody>
          <a:bodyPr>
            <a:normAutofit/>
          </a:bodyPr>
          <a:lstStyle/>
          <a:p>
            <a:r>
              <a:rPr lang="en-US" sz="3200" b="1" dirty="0"/>
              <a:t>How have Surgical Procedures Changed ?</a:t>
            </a:r>
          </a:p>
        </p:txBody>
      </p:sp>
      <p:sp>
        <p:nvSpPr>
          <p:cNvPr id="3" name="Content Placeholder 2">
            <a:extLst>
              <a:ext uri="{FF2B5EF4-FFF2-40B4-BE49-F238E27FC236}">
                <a16:creationId xmlns:a16="http://schemas.microsoft.com/office/drawing/2014/main" id="{C8C2D465-BB3A-4163-ABCC-DF8B9C1165ED}"/>
              </a:ext>
            </a:extLst>
          </p:cNvPr>
          <p:cNvSpPr>
            <a:spLocks noGrp="1"/>
          </p:cNvSpPr>
          <p:nvPr>
            <p:ph idx="1"/>
          </p:nvPr>
        </p:nvSpPr>
        <p:spPr/>
        <p:txBody>
          <a:bodyPr>
            <a:normAutofit fontScale="92500"/>
          </a:bodyPr>
          <a:lstStyle/>
          <a:p>
            <a:r>
              <a:rPr lang="en-US" sz="2400" dirty="0"/>
              <a:t>Elective (non-emergency) surgery has begun to be cancelled in communities with where COVID hospitalizations are high</a:t>
            </a:r>
          </a:p>
          <a:p>
            <a:r>
              <a:rPr lang="en-US" sz="2400" dirty="0"/>
              <a:t>Develop a dedicated COVID-19 operating room (lower disease spread)</a:t>
            </a:r>
          </a:p>
          <a:p>
            <a:r>
              <a:rPr lang="en-US" sz="2400" dirty="0"/>
              <a:t>Assign roles to surgical team to limit exposure if patient is COVID-19 pos</a:t>
            </a:r>
          </a:p>
          <a:p>
            <a:r>
              <a:rPr lang="en-US" sz="2400" dirty="0"/>
              <a:t>Consider using a negative pressure room when available</a:t>
            </a:r>
          </a:p>
          <a:p>
            <a:r>
              <a:rPr lang="en-US" sz="2400" dirty="0"/>
              <a:t>Maximize protection during start of general anesthesia to minimize aerosolized particles </a:t>
            </a:r>
          </a:p>
          <a:p>
            <a:endParaRPr lang="en-US" dirty="0"/>
          </a:p>
        </p:txBody>
      </p:sp>
    </p:spTree>
    <p:extLst>
      <p:ext uri="{BB962C8B-B14F-4D97-AF65-F5344CB8AC3E}">
        <p14:creationId xmlns:p14="http://schemas.microsoft.com/office/powerpoint/2010/main" val="276893236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1619</TotalTime>
  <Words>2477</Words>
  <Application>Microsoft Office PowerPoint</Application>
  <PresentationFormat>Widescreen</PresentationFormat>
  <Paragraphs>207</Paragraphs>
  <Slides>29</Slides>
  <Notes>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Century Gothic</vt:lpstr>
      <vt:lpstr>Wingdings 3</vt:lpstr>
      <vt:lpstr>Wisp</vt:lpstr>
      <vt:lpstr>                 A Question and Answer TeleMed Session: Care, Treatment, and Upliftment, the Impact of the Corona Virus: Vaccines, Vaccine Hesitancy, Pregnancy and Vaccines, The Variants, the Impact on PLWHA, Children and the Vaccines.     (26th session)</vt:lpstr>
      <vt:lpstr>Theodore B. Jones, M.D. Director , Maternal Fetal Medicine Beaumont Hospital, Dearborn  Division of Maternal Fetal Medicine Beaumont Hospital Royal Oak, MI</vt:lpstr>
      <vt:lpstr> Peter Gulick, M.D. Professor College of Osteopathic Medicine Michigan State University </vt:lpstr>
      <vt:lpstr>Misinformation</vt:lpstr>
      <vt:lpstr>Fully Vaccinated.  With the Delta variant things have and continue to change</vt:lpstr>
      <vt:lpstr> </vt:lpstr>
      <vt:lpstr>PowerPoint Presentation</vt:lpstr>
      <vt:lpstr> Mandates Lifted  - Standard Procedures That are Still in Place</vt:lpstr>
      <vt:lpstr>How have Surgical Procedures Changed ?</vt:lpstr>
      <vt:lpstr>PowerPoint Presentation</vt:lpstr>
      <vt:lpstr>PowerPoint Presentation</vt:lpstr>
      <vt:lpstr>Pregnancy COVID 19 Vaccinations and HIV</vt:lpstr>
      <vt:lpstr>How we now care for pregnant mothers (COVID)</vt:lpstr>
      <vt:lpstr>COVID 19 and Miracles Births</vt:lpstr>
      <vt:lpstr>Children and the Spread of the Virus</vt:lpstr>
      <vt:lpstr>Vaccine Hesitancy Among Health Care Workers – Your Encounters</vt:lpstr>
      <vt:lpstr>Front Line Health Workers and Fatigue</vt:lpstr>
      <vt:lpstr> Peter Gulick, M.D. Professor College of Osteopathic Medicine Michigan State University </vt:lpstr>
      <vt:lpstr>COVID-19 Update</vt:lpstr>
      <vt:lpstr>COVID-19 Update</vt:lpstr>
      <vt:lpstr>COVID-19 Update</vt:lpstr>
      <vt:lpstr>COVID-19 Update</vt:lpstr>
      <vt:lpstr>COVID-19 Update</vt:lpstr>
      <vt:lpstr>COVID-19 Update</vt:lpstr>
      <vt:lpstr>COVID-19 Update</vt:lpstr>
      <vt:lpstr>Child/Adolescent COVID-19</vt:lpstr>
      <vt:lpstr>COVID-19 Children and Adolescents</vt:lpstr>
      <vt:lpstr>COVID-19 in Children and Adolescents</vt:lpstr>
      <vt:lpstr>Vaccine Recipients  Long Term Survivors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Question and Answer TeleMed Session: Care, Treatment, and Upliftment, the Impact of the Corona Virus: Vaccines/Vaccine Recipients – Side Effects? Why are We Still Hesitant? Vaccines and PLWHA, Long Haulers, Post COVID 19 Experiences  (11th session)</dc:title>
  <dc:creator>Rosalind Andrews-Worthy</dc:creator>
  <cp:lastModifiedBy>Rosalind Andrews-Worthy</cp:lastModifiedBy>
  <cp:revision>105</cp:revision>
  <cp:lastPrinted>2021-05-15T21:41:36Z</cp:lastPrinted>
  <dcterms:created xsi:type="dcterms:W3CDTF">2021-01-15T11:58:39Z</dcterms:created>
  <dcterms:modified xsi:type="dcterms:W3CDTF">2021-08-19T23:32:52Z</dcterms:modified>
</cp:coreProperties>
</file>